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62" r:id="rId5"/>
    <p:sldId id="259" r:id="rId6"/>
    <p:sldId id="258" r:id="rId7"/>
    <p:sldId id="260" r:id="rId8"/>
    <p:sldId id="261" r:id="rId9"/>
    <p:sldId id="265" r:id="rId10"/>
    <p:sldId id="267"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1" autoAdjust="0"/>
    <p:restoredTop sz="74627" autoAdjust="0"/>
  </p:normalViewPr>
  <p:slideViewPr>
    <p:cSldViewPr snapToGrid="0">
      <p:cViewPr varScale="1">
        <p:scale>
          <a:sx n="45" d="100"/>
          <a:sy n="45" d="100"/>
        </p:scale>
        <p:origin x="53" y="5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FC4BB7-1005-4311-979E-371B212AE307}" type="datetimeFigureOut">
              <a:rPr lang="cs-CZ" smtClean="0"/>
              <a:t>13.08.2019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9038E6-EA2E-4B8D-B067-FA746AAF152F}" type="slidenum">
              <a:rPr lang="cs-CZ" smtClean="0"/>
              <a:t>‹#›</a:t>
            </a:fld>
            <a:endParaRPr lang="cs-CZ"/>
          </a:p>
        </p:txBody>
      </p:sp>
    </p:spTree>
    <p:extLst>
      <p:ext uri="{BB962C8B-B14F-4D97-AF65-F5344CB8AC3E}">
        <p14:creationId xmlns:p14="http://schemas.microsoft.com/office/powerpoint/2010/main" val="1554209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Průzkum vyplňovali v roce 2014 různé věkové skupiny od 15</a:t>
            </a:r>
            <a:r>
              <a:rPr lang="cs-CZ" baseline="0" dirty="0" smtClean="0"/>
              <a:t> let +</a:t>
            </a:r>
            <a:endParaRPr lang="cs-CZ" dirty="0" smtClean="0"/>
          </a:p>
          <a:p>
            <a:r>
              <a:rPr lang="cs-CZ" dirty="0" smtClean="0"/>
              <a:t>Výzkum dále přinesl výsledky sledovanosti jednotlivých </a:t>
            </a:r>
            <a:r>
              <a:rPr lang="cs-CZ" dirty="0" err="1" smtClean="0"/>
              <a:t>mediatypů</a:t>
            </a:r>
            <a:r>
              <a:rPr lang="cs-CZ" dirty="0" smtClean="0"/>
              <a:t> v závislosti na sociodemografických ukazatelích. Napříč různými </a:t>
            </a:r>
            <a:r>
              <a:rPr lang="cs-CZ" dirty="0" err="1" smtClean="0"/>
              <a:t>mediatypy</a:t>
            </a:r>
            <a:r>
              <a:rPr lang="cs-CZ" dirty="0" smtClean="0"/>
              <a:t> se ukazuje, že ti respondenti, kteří sledují denně zprávy v televizi (bez ohledu na konkrétní televizní stanice), jsou věkově spíše starší a mají nižší dosažené vzdělání, zatímco zprávy v mobilním telefonu jsou na denní bázi využívány spíše mladšími a vzdělanějšími uživateli. Konzumenti zpravodajství v rádiu a v novinách jsou pak z hlediska věku a vzdělání velmi podobní.</a:t>
            </a:r>
            <a:endParaRPr lang="cs-CZ" dirty="0"/>
          </a:p>
        </p:txBody>
      </p:sp>
      <p:sp>
        <p:nvSpPr>
          <p:cNvPr id="4" name="Zástupný symbol pro číslo snímku 3"/>
          <p:cNvSpPr>
            <a:spLocks noGrp="1"/>
          </p:cNvSpPr>
          <p:nvPr>
            <p:ph type="sldNum" sz="quarter" idx="10"/>
          </p:nvPr>
        </p:nvSpPr>
        <p:spPr/>
        <p:txBody>
          <a:bodyPr/>
          <a:lstStyle/>
          <a:p>
            <a:fld id="{689038E6-EA2E-4B8D-B067-FA746AAF152F}" type="slidenum">
              <a:rPr lang="cs-CZ" smtClean="0"/>
              <a:t>2</a:t>
            </a:fld>
            <a:endParaRPr lang="cs-CZ"/>
          </a:p>
        </p:txBody>
      </p:sp>
    </p:spTree>
    <p:extLst>
      <p:ext uri="{BB962C8B-B14F-4D97-AF65-F5344CB8AC3E}">
        <p14:creationId xmlns:p14="http://schemas.microsoft.com/office/powerpoint/2010/main" val="3856720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u="none" strike="noStrike" kern="1200" baseline="0" dirty="0" smtClean="0">
                <a:solidFill>
                  <a:schemeClr val="tx1"/>
                </a:solidFill>
                <a:latin typeface="+mn-lt"/>
                <a:ea typeface="+mn-ea"/>
                <a:cs typeface="+mn-cs"/>
              </a:rPr>
              <a:t>Média plní v naší společnosti několik základních rolí, funkcí, které vyplývají z našich osobních</a:t>
            </a:r>
          </a:p>
          <a:p>
            <a:r>
              <a:rPr lang="cs-CZ" sz="1200" b="0" i="0" u="none" strike="noStrike" kern="1200" baseline="0" dirty="0" smtClean="0">
                <a:solidFill>
                  <a:schemeClr val="tx1"/>
                </a:solidFill>
                <a:latin typeface="+mn-lt"/>
                <a:ea typeface="+mn-ea"/>
                <a:cs typeface="+mn-cs"/>
              </a:rPr>
              <a:t>i skupinových potřeb:</a:t>
            </a:r>
          </a:p>
          <a:p>
            <a:r>
              <a:rPr lang="cs-CZ" sz="1200" b="1" i="0" u="none" strike="noStrike" kern="1200" baseline="0" dirty="0" smtClean="0">
                <a:solidFill>
                  <a:schemeClr val="tx1"/>
                </a:solidFill>
                <a:latin typeface="+mn-lt"/>
                <a:ea typeface="+mn-ea"/>
                <a:cs typeface="+mn-cs"/>
              </a:rPr>
              <a:t>• informují</a:t>
            </a:r>
            <a:r>
              <a:rPr lang="cs-CZ" sz="1200" b="0" i="0" u="none" strike="noStrike" kern="1200" baseline="0" dirty="0" smtClean="0">
                <a:solidFill>
                  <a:schemeClr val="tx1"/>
                </a:solidFill>
                <a:latin typeface="+mn-lt"/>
                <a:ea typeface="+mn-ea"/>
                <a:cs typeface="+mn-cs"/>
              </a:rPr>
              <a:t>: Přinášejí nám odpovědi na otázky, které si klademe, nebo které si kladou</a:t>
            </a:r>
          </a:p>
          <a:p>
            <a:r>
              <a:rPr lang="cs-CZ" sz="1200" b="0" i="0" u="none" strike="noStrike" kern="1200" baseline="0" dirty="0" smtClean="0">
                <a:solidFill>
                  <a:schemeClr val="tx1"/>
                </a:solidFill>
                <a:latin typeface="+mn-lt"/>
                <a:ea typeface="+mn-ea"/>
                <a:cs typeface="+mn-cs"/>
              </a:rPr>
              <a:t>za nás; orientují nás ve světě i ve společnosti. Právo na informace, jejich svobodné vyhledávání</a:t>
            </a:r>
          </a:p>
          <a:p>
            <a:r>
              <a:rPr lang="cs-CZ" sz="1200" b="0" i="0" u="none" strike="noStrike" kern="1200" baseline="0" dirty="0" smtClean="0">
                <a:solidFill>
                  <a:schemeClr val="tx1"/>
                </a:solidFill>
                <a:latin typeface="+mn-lt"/>
                <a:ea typeface="+mn-ea"/>
                <a:cs typeface="+mn-cs"/>
              </a:rPr>
              <a:t>i šíření je jedním z práv výslovně uvedených v Listině základních práv a svobod,</a:t>
            </a:r>
          </a:p>
          <a:p>
            <a:r>
              <a:rPr lang="cs-CZ" sz="1200" b="0" i="0" u="none" strike="noStrike" kern="1200" baseline="0" dirty="0" smtClean="0">
                <a:solidFill>
                  <a:schemeClr val="tx1"/>
                </a:solidFill>
                <a:latin typeface="+mn-lt"/>
                <a:ea typeface="+mn-ea"/>
                <a:cs typeface="+mn-cs"/>
              </a:rPr>
              <a:t>která je součástí ústavního pořádku České republiky.</a:t>
            </a:r>
          </a:p>
          <a:p>
            <a:r>
              <a:rPr lang="cs-CZ" sz="1200" b="1" i="0" u="none" strike="noStrike" kern="1200" baseline="0" dirty="0" smtClean="0">
                <a:solidFill>
                  <a:schemeClr val="tx1"/>
                </a:solidFill>
                <a:latin typeface="+mn-lt"/>
                <a:ea typeface="+mn-ea"/>
                <a:cs typeface="+mn-cs"/>
              </a:rPr>
              <a:t>• baví</a:t>
            </a:r>
            <a:r>
              <a:rPr lang="cs-CZ" sz="1200" b="0" i="0" u="none" strike="noStrike" kern="1200" baseline="0" dirty="0" smtClean="0">
                <a:solidFill>
                  <a:schemeClr val="tx1"/>
                </a:solidFill>
                <a:latin typeface="+mn-lt"/>
                <a:ea typeface="+mn-ea"/>
                <a:cs typeface="+mn-cs"/>
              </a:rPr>
              <a:t>: Zábava ve formě filmů, seriálů, </a:t>
            </a:r>
            <a:r>
              <a:rPr lang="cs-CZ" sz="1200" b="0" i="0" u="none" strike="noStrike" kern="1200" baseline="0" dirty="0" err="1" smtClean="0">
                <a:solidFill>
                  <a:schemeClr val="tx1"/>
                </a:solidFill>
                <a:latin typeface="+mn-lt"/>
                <a:ea typeface="+mn-ea"/>
                <a:cs typeface="+mn-cs"/>
              </a:rPr>
              <a:t>šou</a:t>
            </a:r>
            <a:r>
              <a:rPr lang="cs-CZ" sz="1200" b="0" i="0" u="none" strike="noStrike" kern="1200" baseline="0" dirty="0" smtClean="0">
                <a:solidFill>
                  <a:schemeClr val="tx1"/>
                </a:solidFill>
                <a:latin typeface="+mn-lt"/>
                <a:ea typeface="+mn-ea"/>
                <a:cs typeface="+mn-cs"/>
              </a:rPr>
              <a:t>, soutěží, her atp. je dnes tím hlavním, co množství</a:t>
            </a:r>
          </a:p>
          <a:p>
            <a:r>
              <a:rPr lang="cs-CZ" sz="1200" b="0" i="0" u="none" strike="noStrike" kern="1200" baseline="0" dirty="0" smtClean="0">
                <a:solidFill>
                  <a:schemeClr val="tx1"/>
                </a:solidFill>
                <a:latin typeface="+mn-lt"/>
                <a:ea typeface="+mn-ea"/>
                <a:cs typeface="+mn-cs"/>
              </a:rPr>
              <a:t>masových a sociálních médií produkuje a svému publiku předkládá.</a:t>
            </a:r>
          </a:p>
          <a:p>
            <a:r>
              <a:rPr lang="cs-CZ" sz="1200" b="1" i="0" u="none" strike="noStrike" kern="1200" baseline="0" dirty="0" smtClean="0">
                <a:solidFill>
                  <a:schemeClr val="tx1"/>
                </a:solidFill>
                <a:latin typeface="+mn-lt"/>
                <a:ea typeface="+mn-ea"/>
                <a:cs typeface="+mn-cs"/>
              </a:rPr>
              <a:t>• vzdělávají</a:t>
            </a:r>
            <a:r>
              <a:rPr lang="cs-CZ" sz="1200" b="0" i="0" u="none" strike="noStrike" kern="1200" baseline="0" dirty="0" smtClean="0">
                <a:solidFill>
                  <a:schemeClr val="tx1"/>
                </a:solidFill>
                <a:latin typeface="+mn-lt"/>
                <a:ea typeface="+mn-ea"/>
                <a:cs typeface="+mn-cs"/>
              </a:rPr>
              <a:t>: Nejen učebnice a sešit, ale také celá řada vzdělávacích programů v rozhlase,</a:t>
            </a:r>
          </a:p>
          <a:p>
            <a:r>
              <a:rPr lang="cs-CZ" sz="1200" b="0" i="0" u="none" strike="noStrike" kern="1200" baseline="0" dirty="0" smtClean="0">
                <a:solidFill>
                  <a:schemeClr val="tx1"/>
                </a:solidFill>
                <a:latin typeface="+mn-lt"/>
                <a:ea typeface="+mn-ea"/>
                <a:cs typeface="+mn-cs"/>
              </a:rPr>
              <a:t>televizi, na webu i ve formě některých počítačových her může člověka rozvíjet, stejně</a:t>
            </a:r>
          </a:p>
          <a:p>
            <a:r>
              <a:rPr lang="cs-CZ" sz="1200" b="0" i="0" u="none" strike="noStrike" kern="1200" baseline="0" dirty="0" smtClean="0">
                <a:solidFill>
                  <a:schemeClr val="tx1"/>
                </a:solidFill>
                <a:latin typeface="+mn-lt"/>
                <a:ea typeface="+mn-ea"/>
                <a:cs typeface="+mn-cs"/>
              </a:rPr>
              <a:t>jako kvalitní zpravodajství a publicistika mohou rozšiřovat jeho všeobecný přehled.</a:t>
            </a:r>
          </a:p>
          <a:p>
            <a:r>
              <a:rPr lang="cs-CZ" sz="1200" b="1" i="0" u="none" strike="noStrike" kern="1200" baseline="0" dirty="0" smtClean="0">
                <a:solidFill>
                  <a:schemeClr val="tx1"/>
                </a:solidFill>
                <a:latin typeface="+mn-lt"/>
                <a:ea typeface="+mn-ea"/>
                <a:cs typeface="+mn-cs"/>
              </a:rPr>
              <a:t>• přesvědčují</a:t>
            </a:r>
            <a:r>
              <a:rPr lang="cs-CZ" sz="1200" b="0" i="0" u="none" strike="noStrike" kern="1200" baseline="0" dirty="0" smtClean="0">
                <a:solidFill>
                  <a:schemeClr val="tx1"/>
                </a:solidFill>
                <a:latin typeface="+mn-lt"/>
                <a:ea typeface="+mn-ea"/>
                <a:cs typeface="+mn-cs"/>
              </a:rPr>
              <a:t>: Nedílnou část příjmů média získávají z inzerce, část jejich komunikace tedy</a:t>
            </a:r>
          </a:p>
          <a:p>
            <a:r>
              <a:rPr lang="cs-CZ" sz="1200" b="0" i="0" u="none" strike="noStrike" kern="1200" baseline="0" dirty="0" smtClean="0">
                <a:solidFill>
                  <a:schemeClr val="tx1"/>
                </a:solidFill>
                <a:latin typeface="+mn-lt"/>
                <a:ea typeface="+mn-ea"/>
                <a:cs typeface="+mn-cs"/>
              </a:rPr>
              <a:t>přesvědčuje a prodává. Stejně tak média přesvědčují své publikum, aby obsah zhlédlo</a:t>
            </a:r>
          </a:p>
          <a:p>
            <a:r>
              <a:rPr lang="pl-PL" sz="1200" b="0" i="0" u="none" strike="noStrike" kern="1200" baseline="0" dirty="0" smtClean="0">
                <a:solidFill>
                  <a:schemeClr val="tx1"/>
                </a:solidFill>
                <a:latin typeface="+mn-lt"/>
                <a:ea typeface="+mn-ea"/>
                <a:cs typeface="+mn-cs"/>
              </a:rPr>
              <a:t>a ideálně za něj i zaplatilo.</a:t>
            </a:r>
          </a:p>
          <a:p>
            <a:r>
              <a:rPr lang="cs-CZ" sz="1200" b="1" i="0" u="none" strike="noStrike" kern="1200" baseline="0" dirty="0" smtClean="0">
                <a:solidFill>
                  <a:schemeClr val="tx1"/>
                </a:solidFill>
                <a:latin typeface="+mn-lt"/>
                <a:ea typeface="+mn-ea"/>
                <a:cs typeface="+mn-cs"/>
              </a:rPr>
              <a:t>• komunikují, udržují komunitu</a:t>
            </a:r>
            <a:r>
              <a:rPr lang="cs-CZ" sz="1200" b="0" i="0" u="none" strike="noStrike" kern="1200" baseline="0" dirty="0" smtClean="0">
                <a:solidFill>
                  <a:schemeClr val="tx1"/>
                </a:solidFill>
                <a:latin typeface="+mn-lt"/>
                <a:ea typeface="+mn-ea"/>
                <a:cs typeface="+mn-cs"/>
              </a:rPr>
              <a:t>: Média jsou jakousi nervovou soustavou společnosti,</a:t>
            </a:r>
          </a:p>
          <a:p>
            <a:r>
              <a:rPr lang="cs-CZ" sz="1200" b="0" i="0" u="none" strike="noStrike" kern="1200" baseline="0" dirty="0" smtClean="0">
                <a:solidFill>
                  <a:schemeClr val="tx1"/>
                </a:solidFill>
                <a:latin typeface="+mn-lt"/>
                <a:ea typeface="+mn-ea"/>
                <a:cs typeface="+mn-cs"/>
              </a:rPr>
              <a:t>jejímž prostřednictvím se šíří informace, otázky, myšlenky, hodnoty i nálady. Média v určitém</a:t>
            </a:r>
          </a:p>
          <a:p>
            <a:r>
              <a:rPr lang="cs-CZ" sz="1200" b="0" i="0" u="none" strike="noStrike" kern="1200" baseline="0" dirty="0" smtClean="0">
                <a:solidFill>
                  <a:schemeClr val="tx1"/>
                </a:solidFill>
                <a:latin typeface="+mn-lt"/>
                <a:ea typeface="+mn-ea"/>
                <a:cs typeface="+mn-cs"/>
              </a:rPr>
              <a:t>kulturním prostoru či v komunitě přispívají k průběžnému definování a udržování</a:t>
            </a:r>
          </a:p>
          <a:p>
            <a:r>
              <a:rPr lang="cs-CZ" sz="1200" b="0" i="0" u="none" strike="noStrike" kern="1200" baseline="0" dirty="0" smtClean="0">
                <a:solidFill>
                  <a:schemeClr val="tx1"/>
                </a:solidFill>
                <a:latin typeface="+mn-lt"/>
                <a:ea typeface="+mn-ea"/>
                <a:cs typeface="+mn-cs"/>
              </a:rPr>
              <a:t>našeho sdíleného „my”, našich společných směrů a představ o minulosti, současnosti</a:t>
            </a:r>
          </a:p>
          <a:p>
            <a:r>
              <a:rPr lang="cs-CZ" sz="1200" b="0" i="0" u="none" strike="noStrike" kern="1200" baseline="0" dirty="0" smtClean="0">
                <a:solidFill>
                  <a:schemeClr val="tx1"/>
                </a:solidFill>
                <a:latin typeface="+mn-lt"/>
                <a:ea typeface="+mn-ea"/>
                <a:cs typeface="+mn-cs"/>
              </a:rPr>
              <a:t>i budoucnosti.</a:t>
            </a:r>
            <a:endParaRPr lang="cs-CZ" dirty="0"/>
          </a:p>
        </p:txBody>
      </p:sp>
      <p:sp>
        <p:nvSpPr>
          <p:cNvPr id="4" name="Zástupný symbol pro číslo snímku 3"/>
          <p:cNvSpPr>
            <a:spLocks noGrp="1"/>
          </p:cNvSpPr>
          <p:nvPr>
            <p:ph type="sldNum" sz="quarter" idx="10"/>
          </p:nvPr>
        </p:nvSpPr>
        <p:spPr/>
        <p:txBody>
          <a:bodyPr/>
          <a:lstStyle/>
          <a:p>
            <a:fld id="{689038E6-EA2E-4B8D-B067-FA746AAF152F}" type="slidenum">
              <a:rPr lang="cs-CZ" smtClean="0"/>
              <a:t>3</a:t>
            </a:fld>
            <a:endParaRPr lang="cs-CZ"/>
          </a:p>
        </p:txBody>
      </p:sp>
    </p:spTree>
    <p:extLst>
      <p:ext uri="{BB962C8B-B14F-4D97-AF65-F5344CB8AC3E}">
        <p14:creationId xmlns:p14="http://schemas.microsoft.com/office/powerpoint/2010/main" val="2879057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To jakým způsobem média fungují, jaký je jejich obsah ovlivňuje do jisté míry to, kdo</a:t>
            </a:r>
            <a:r>
              <a:rPr lang="cs-CZ" sz="1200" kern="1200" baseline="0" dirty="0" smtClean="0">
                <a:solidFill>
                  <a:schemeClr val="tx1"/>
                </a:solidFill>
                <a:effectLst/>
                <a:latin typeface="+mn-lt"/>
                <a:ea typeface="+mn-ea"/>
                <a:cs typeface="+mn-cs"/>
              </a:rPr>
              <a:t> je jejich vlastníkem. Proč?</a:t>
            </a:r>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V</a:t>
            </a:r>
            <a:r>
              <a:rPr lang="cs-CZ" sz="1200" kern="1200" dirty="0" smtClean="0">
                <a:solidFill>
                  <a:schemeClr val="tx1"/>
                </a:solidFill>
                <a:effectLst/>
                <a:latin typeface="+mn-lt"/>
                <a:ea typeface="+mn-ea"/>
                <a:cs typeface="+mn-cs"/>
              </a:rPr>
              <a:t> České republice vlastní soukromá média jednak zahraniční organizace (TV Nova) a jednak i klíčový hráči domácí ekonomiky (Zdeněk Bakala, Petr Kellner, Daniel Křetínský, Agrofert</a:t>
            </a:r>
            <a:r>
              <a:rPr lang="cs-CZ" sz="1200" kern="1200" dirty="0" smtClean="0">
                <a:solidFill>
                  <a:schemeClr val="tx1"/>
                </a:solidFill>
                <a:effectLst/>
                <a:latin typeface="+mn-lt"/>
                <a:ea typeface="+mn-ea"/>
                <a:cs typeface="+mn-cs"/>
              </a:rPr>
              <a:t>).</a:t>
            </a:r>
          </a:p>
          <a:p>
            <a:r>
              <a:rPr lang="cs-CZ" sz="1200" kern="1200" dirty="0" smtClean="0">
                <a:solidFill>
                  <a:schemeClr val="tx1"/>
                </a:solidFill>
                <a:effectLst/>
                <a:latin typeface="+mn-lt"/>
                <a:ea typeface="+mn-ea"/>
                <a:cs typeface="+mn-cs"/>
              </a:rPr>
              <a:t>! Veřejnoprávní i soukromá</a:t>
            </a:r>
            <a:r>
              <a:rPr lang="cs-CZ" sz="1200" kern="1200" baseline="0" dirty="0" smtClean="0">
                <a:solidFill>
                  <a:schemeClr val="tx1"/>
                </a:solidFill>
                <a:effectLst/>
                <a:latin typeface="+mn-lt"/>
                <a:ea typeface="+mn-ea"/>
                <a:cs typeface="+mn-cs"/>
              </a:rPr>
              <a:t> média (TV, rozhlas) musí dodržovat zákony a občané ČR mají právo na nezkreslené a pravdivé informace, v zákoně o Rozhlasovém a TV vysílání je stanoveno, že provozovatelé stanic musejí poskytovat objektivní a vyvážené informace. To se týká prakticky všech masově šířených zpravodajství.</a:t>
            </a:r>
          </a:p>
          <a:p>
            <a:r>
              <a:rPr lang="cs-CZ" sz="1200" kern="1200" baseline="0" dirty="0" smtClean="0">
                <a:solidFill>
                  <a:schemeClr val="tx1"/>
                </a:solidFill>
                <a:effectLst/>
                <a:latin typeface="+mn-lt"/>
                <a:ea typeface="+mn-ea"/>
                <a:cs typeface="+mn-cs"/>
              </a:rPr>
              <a:t>Obsah masových médií je sledován především před volbami, kdy TV stanice musejí v debatách poskytnout všem politickým stranám dostatečný prostor. V roce 2018 byla Prima obviněna z nadržování V. Zemanovi při předvolební debatě.</a:t>
            </a:r>
            <a:endParaRPr lang="cs-CZ" sz="1200" kern="120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689038E6-EA2E-4B8D-B067-FA746AAF152F}" type="slidenum">
              <a:rPr lang="cs-CZ" smtClean="0"/>
              <a:t>4</a:t>
            </a:fld>
            <a:endParaRPr lang="cs-CZ"/>
          </a:p>
        </p:txBody>
      </p:sp>
    </p:spTree>
    <p:extLst>
      <p:ext uri="{BB962C8B-B14F-4D97-AF65-F5344CB8AC3E}">
        <p14:creationId xmlns:p14="http://schemas.microsoft.com/office/powerpoint/2010/main" val="2890529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dirty="0" smtClean="0">
                <a:solidFill>
                  <a:schemeClr val="tx1"/>
                </a:solidFill>
                <a:effectLst/>
                <a:latin typeface="+mn-lt"/>
                <a:ea typeface="+mn-ea"/>
                <a:cs typeface="+mn-cs"/>
              </a:rPr>
              <a:t>Bulvarizací</a:t>
            </a:r>
            <a:r>
              <a:rPr lang="cs-CZ" sz="1200" kern="1200" dirty="0" smtClean="0">
                <a:solidFill>
                  <a:schemeClr val="tx1"/>
                </a:solidFill>
                <a:effectLst/>
                <a:latin typeface="+mn-lt"/>
                <a:ea typeface="+mn-ea"/>
                <a:cs typeface="+mn-cs"/>
              </a:rPr>
              <a:t> se označuje situace, kdy </a:t>
            </a:r>
            <a:r>
              <a:rPr lang="cs-CZ" sz="1200" kern="1200" dirty="0" err="1" smtClean="0">
                <a:solidFill>
                  <a:schemeClr val="tx1"/>
                </a:solidFill>
                <a:effectLst/>
                <a:latin typeface="+mn-lt"/>
                <a:ea typeface="+mn-ea"/>
                <a:cs typeface="+mn-cs"/>
              </a:rPr>
              <a:t>seriozní</a:t>
            </a:r>
            <a:r>
              <a:rPr lang="cs-CZ" sz="1200" kern="1200" dirty="0" smtClean="0">
                <a:solidFill>
                  <a:schemeClr val="tx1"/>
                </a:solidFill>
                <a:effectLst/>
                <a:latin typeface="+mn-lt"/>
                <a:ea typeface="+mn-ea"/>
                <a:cs typeface="+mn-cs"/>
              </a:rPr>
              <a:t> média přebírají prvky bulváru s cílem získat více čtenářů – lidé se zajímají o emocionální témata, náš mozek</a:t>
            </a:r>
            <a:r>
              <a:rPr lang="cs-CZ" sz="1200" kern="1200" baseline="0" dirty="0" smtClean="0">
                <a:solidFill>
                  <a:schemeClr val="tx1"/>
                </a:solidFill>
                <a:effectLst/>
                <a:latin typeface="+mn-lt"/>
                <a:ea typeface="+mn-ea"/>
                <a:cs typeface="+mn-cs"/>
              </a:rPr>
              <a:t> je tak nastaven</a:t>
            </a:r>
            <a:r>
              <a:rPr lang="cs-CZ" sz="1200" kern="1200" dirty="0" smtClean="0">
                <a:solidFill>
                  <a:schemeClr val="tx1"/>
                </a:solidFill>
                <a:effectLst/>
                <a:latin typeface="+mn-lt"/>
                <a:ea typeface="+mn-ea"/>
                <a:cs typeface="+mn-cs"/>
              </a:rPr>
              <a:t>. Jedním z mnoha důsledků tohoto vývoje je stírání rozdílu mezi žurnalistikou a ostatními typy </a:t>
            </a:r>
            <a:r>
              <a:rPr lang="cs-CZ" sz="1200" kern="1200" dirty="0" err="1" smtClean="0">
                <a:solidFill>
                  <a:schemeClr val="tx1"/>
                </a:solidFill>
                <a:effectLst/>
                <a:latin typeface="+mn-lt"/>
                <a:ea typeface="+mn-ea"/>
                <a:cs typeface="+mn-cs"/>
              </a:rPr>
              <a:t>mediovaných</a:t>
            </a:r>
            <a:r>
              <a:rPr lang="cs-CZ" sz="1200" kern="1200" dirty="0" smtClean="0">
                <a:solidFill>
                  <a:schemeClr val="tx1"/>
                </a:solidFill>
                <a:effectLst/>
                <a:latin typeface="+mn-lt"/>
                <a:ea typeface="+mn-ea"/>
                <a:cs typeface="+mn-cs"/>
              </a:rPr>
              <a:t> obsahů, ať v podobě takzvaného </a:t>
            </a:r>
            <a:r>
              <a:rPr lang="cs-CZ" sz="1200" kern="1200" dirty="0" err="1" smtClean="0">
                <a:solidFill>
                  <a:schemeClr val="tx1"/>
                </a:solidFill>
                <a:effectLst/>
                <a:latin typeface="+mn-lt"/>
                <a:ea typeface="+mn-ea"/>
                <a:cs typeface="+mn-cs"/>
              </a:rPr>
              <a:t>infotainmentu</a:t>
            </a:r>
            <a:r>
              <a:rPr lang="cs-CZ" sz="1200" kern="1200" dirty="0" smtClean="0">
                <a:solidFill>
                  <a:schemeClr val="tx1"/>
                </a:solidFill>
                <a:effectLst/>
                <a:latin typeface="+mn-lt"/>
                <a:ea typeface="+mn-ea"/>
                <a:cs typeface="+mn-cs"/>
              </a:rPr>
              <a:t> či obecně „</a:t>
            </a:r>
            <a:r>
              <a:rPr lang="cs-CZ" sz="1200" kern="1200" dirty="0" err="1" smtClean="0">
                <a:solidFill>
                  <a:schemeClr val="tx1"/>
                </a:solidFill>
                <a:effectLst/>
                <a:latin typeface="+mn-lt"/>
                <a:ea typeface="+mn-ea"/>
                <a:cs typeface="+mn-cs"/>
              </a:rPr>
              <a:t>zezábavnění</a:t>
            </a:r>
            <a:r>
              <a:rPr lang="cs-CZ" sz="1200" kern="1200" dirty="0" smtClean="0">
                <a:solidFill>
                  <a:schemeClr val="tx1"/>
                </a:solidFill>
                <a:effectLst/>
                <a:latin typeface="+mn-lt"/>
                <a:ea typeface="+mn-ea"/>
                <a:cs typeface="+mn-cs"/>
              </a:rPr>
              <a:t>“ témat, která se tomu ve svém původním významu vzpírají. </a:t>
            </a:r>
          </a:p>
          <a:p>
            <a:r>
              <a:rPr lang="cs-CZ" sz="1200" kern="1200" dirty="0" smtClean="0">
                <a:solidFill>
                  <a:schemeClr val="tx1"/>
                </a:solidFill>
                <a:effectLst/>
                <a:latin typeface="+mn-lt"/>
                <a:ea typeface="+mn-ea"/>
                <a:cs typeface="+mn-cs"/>
              </a:rPr>
              <a:t>Bulvarizací prochází i veřejnoprávní média, jejich</a:t>
            </a:r>
            <a:r>
              <a:rPr lang="cs-CZ" sz="1200" kern="1200" baseline="0" dirty="0" smtClean="0">
                <a:solidFill>
                  <a:schemeClr val="tx1"/>
                </a:solidFill>
                <a:effectLst/>
                <a:latin typeface="+mn-lt"/>
                <a:ea typeface="+mn-ea"/>
                <a:cs typeface="+mn-cs"/>
              </a:rPr>
              <a:t>ž cílem je samozřejmě také vysoká sledovanost pro obhájení své činnosti.</a:t>
            </a:r>
            <a:endParaRPr lang="cs-CZ" dirty="0"/>
          </a:p>
        </p:txBody>
      </p:sp>
      <p:sp>
        <p:nvSpPr>
          <p:cNvPr id="4" name="Zástupný symbol pro číslo snímku 3"/>
          <p:cNvSpPr>
            <a:spLocks noGrp="1"/>
          </p:cNvSpPr>
          <p:nvPr>
            <p:ph type="sldNum" sz="quarter" idx="10"/>
          </p:nvPr>
        </p:nvSpPr>
        <p:spPr/>
        <p:txBody>
          <a:bodyPr/>
          <a:lstStyle/>
          <a:p>
            <a:fld id="{689038E6-EA2E-4B8D-B067-FA746AAF152F}" type="slidenum">
              <a:rPr lang="cs-CZ" smtClean="0"/>
              <a:t>5</a:t>
            </a:fld>
            <a:endParaRPr lang="cs-CZ"/>
          </a:p>
        </p:txBody>
      </p:sp>
    </p:spTree>
    <p:extLst>
      <p:ext uri="{BB962C8B-B14F-4D97-AF65-F5344CB8AC3E}">
        <p14:creationId xmlns:p14="http://schemas.microsoft.com/office/powerpoint/2010/main" val="1409655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dirty="0" err="1" smtClean="0">
                <a:solidFill>
                  <a:schemeClr val="tx1"/>
                </a:solidFill>
                <a:effectLst/>
                <a:latin typeface="+mn-lt"/>
                <a:ea typeface="+mn-ea"/>
                <a:cs typeface="+mn-cs"/>
              </a:rPr>
              <a:t>Facebook</a:t>
            </a:r>
            <a:r>
              <a:rPr lang="cs-CZ" sz="1200" b="1" kern="12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za pomoci pokročilých algoritmů vybírá a filtruje příspěvky, jež se vám zobrazí. Funguje to tak, že </a:t>
            </a:r>
            <a:r>
              <a:rPr lang="cs-CZ" sz="1200" kern="1200" dirty="0" err="1" smtClean="0">
                <a:solidFill>
                  <a:schemeClr val="tx1"/>
                </a:solidFill>
                <a:effectLst/>
                <a:latin typeface="+mn-lt"/>
                <a:ea typeface="+mn-ea"/>
                <a:cs typeface="+mn-cs"/>
              </a:rPr>
              <a:t>Facebook</a:t>
            </a:r>
            <a:r>
              <a:rPr lang="cs-CZ" sz="1200" kern="1200" dirty="0" smtClean="0">
                <a:solidFill>
                  <a:schemeClr val="tx1"/>
                </a:solidFill>
                <a:effectLst/>
                <a:latin typeface="+mn-lt"/>
                <a:ea typeface="+mn-ea"/>
                <a:cs typeface="+mn-cs"/>
              </a:rPr>
              <a:t> ví, které příspěvky </a:t>
            </a:r>
            <a:r>
              <a:rPr lang="cs-CZ" sz="1200" kern="1200" dirty="0" err="1" smtClean="0">
                <a:solidFill>
                  <a:schemeClr val="tx1"/>
                </a:solidFill>
                <a:effectLst/>
                <a:latin typeface="+mn-lt"/>
                <a:ea typeface="+mn-ea"/>
                <a:cs typeface="+mn-cs"/>
              </a:rPr>
              <a:t>lajkujete</a:t>
            </a:r>
            <a:r>
              <a:rPr lang="cs-CZ" sz="1200" kern="1200" dirty="0" smtClean="0">
                <a:solidFill>
                  <a:schemeClr val="tx1"/>
                </a:solidFill>
                <a:effectLst/>
                <a:latin typeface="+mn-lt"/>
                <a:ea typeface="+mn-ea"/>
                <a:cs typeface="+mn-cs"/>
              </a:rPr>
              <a:t> a pod kterými diskutujete, se kterými z přátel komunikujete nejčastěji, stejně tak ví, kde se právě nacházíte. To, co se vám zobrazuje, neukazuje „svět tam venku“, ale především to, co máte rádi a na co reagujete.</a:t>
            </a:r>
          </a:p>
          <a:p>
            <a:r>
              <a:rPr lang="cs-CZ" sz="1200" kern="1200" dirty="0" smtClean="0">
                <a:solidFill>
                  <a:schemeClr val="tx1"/>
                </a:solidFill>
                <a:effectLst/>
                <a:latin typeface="+mn-lt"/>
                <a:ea typeface="+mn-ea"/>
                <a:cs typeface="+mn-cs"/>
              </a:rPr>
              <a:t>Algoritmy nás skrytě zásobují spíše těmi názory a příspěvky, s nimiž souhlasíme, a snaží se každého z nás osvobodit od pro nás nezajímavých a otravných příspěvků, které by nás mohly donutit k předčasnému opuštění či méně častým návštěvám stránky. Bohužel, posilují se tím také tendence k vytváření myšlenkových ghett a sociálních bublin spřízněných názorů. Platí to, co jsme si řekli už v kapitole o polarizaci, tedy jde o to, že se „většinou upevní běžné názory členů té které skupiny, ať už</a:t>
            </a:r>
          </a:p>
          <a:p>
            <a:r>
              <a:rPr lang="cs-CZ" sz="1200" kern="1200" dirty="0" smtClean="0">
                <a:solidFill>
                  <a:schemeClr val="tx1"/>
                </a:solidFill>
                <a:effectLst/>
                <a:latin typeface="+mn-lt"/>
                <a:ea typeface="+mn-ea"/>
                <a:cs typeface="+mn-cs"/>
              </a:rPr>
              <a:t>jsou pozitivní, nebo negativní“.</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V prostoru sociální sítě nemusí být snadné rozlišit, odkud ta která informace přilétla, jaká stránka či kdo je jejím zdrojem. Bez hlubšího zkoumání se mnohdy na první pohled není možné dopátrat, jaká je relevance toho kterého textu, kdo za ním stojí, jaké má záměry a na jaké publikum cílí. Jak už bylo řečeno – na webu si může každý psát, co chce, může si založit jakoukoli stránku, nazvat si ji, jak se mu zamane, a plnit ji libovolným obsahem.</a:t>
            </a:r>
          </a:p>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689038E6-EA2E-4B8D-B067-FA746AAF152F}" type="slidenum">
              <a:rPr lang="cs-CZ" smtClean="0"/>
              <a:t>8</a:t>
            </a:fld>
            <a:endParaRPr lang="cs-CZ"/>
          </a:p>
        </p:txBody>
      </p:sp>
    </p:spTree>
    <p:extLst>
      <p:ext uri="{BB962C8B-B14F-4D97-AF65-F5344CB8AC3E}">
        <p14:creationId xmlns:p14="http://schemas.microsoft.com/office/powerpoint/2010/main" val="3151884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i="1" kern="1200" dirty="0" err="1" smtClean="0">
                <a:solidFill>
                  <a:schemeClr val="tx1"/>
                </a:solidFill>
                <a:effectLst/>
                <a:latin typeface="+mn-lt"/>
                <a:ea typeface="+mn-ea"/>
                <a:cs typeface="+mn-cs"/>
              </a:rPr>
              <a:t>Hoax</a:t>
            </a:r>
            <a:r>
              <a:rPr lang="cs-CZ" sz="1200" b="1" i="1" kern="1200" dirty="0" smtClean="0">
                <a:solidFill>
                  <a:schemeClr val="tx1"/>
                </a:solidFill>
                <a:effectLst/>
                <a:latin typeface="+mn-lt"/>
                <a:ea typeface="+mn-ea"/>
                <a:cs typeface="+mn-cs"/>
              </a:rPr>
              <a:t>:</a:t>
            </a:r>
            <a:r>
              <a:rPr lang="cs-CZ" sz="1200" i="1" kern="1200" dirty="0" smtClean="0">
                <a:solidFill>
                  <a:schemeClr val="tx1"/>
                </a:solidFill>
                <a:effectLst/>
                <a:latin typeface="+mn-lt"/>
                <a:ea typeface="+mn-ea"/>
                <a:cs typeface="+mn-cs"/>
              </a:rPr>
              <a:t> typ dezinformace, jinak řečeno poplašná zpráva, která svou uměle vytvořenou/ lživou/ </a:t>
            </a:r>
            <a:r>
              <a:rPr lang="cs-CZ" sz="1200" i="1" kern="1200" dirty="0" err="1" smtClean="0">
                <a:solidFill>
                  <a:schemeClr val="tx1"/>
                </a:solidFill>
                <a:effectLst/>
                <a:latin typeface="+mn-lt"/>
                <a:ea typeface="+mn-ea"/>
                <a:cs typeface="+mn-cs"/>
              </a:rPr>
              <a:t>vyfabrikovanou</a:t>
            </a:r>
            <a:r>
              <a:rPr lang="cs-CZ" sz="1200" i="1" kern="1200" dirty="0" smtClean="0">
                <a:solidFill>
                  <a:schemeClr val="tx1"/>
                </a:solidFill>
                <a:effectLst/>
                <a:latin typeface="+mn-lt"/>
                <a:ea typeface="+mn-ea"/>
                <a:cs typeface="+mn-cs"/>
              </a:rPr>
              <a:t> naléhavostí nabádá k dalšímu přeposlání. Autoři je často sdílejí jako skandální odhalení, o kterém se podle nich v „mainstreamových médiích“ nedozvíte.</a:t>
            </a:r>
          </a:p>
          <a:p>
            <a:r>
              <a:rPr lang="cs-CZ" sz="1200" i="1" kern="1200" dirty="0" smtClean="0">
                <a:solidFill>
                  <a:schemeClr val="tx1"/>
                </a:solidFill>
                <a:effectLst/>
                <a:latin typeface="+mn-lt"/>
                <a:ea typeface="+mn-ea"/>
                <a:cs typeface="+mn-cs"/>
              </a:rPr>
              <a:t>Často jsou šířeny prostřednictvím </a:t>
            </a:r>
            <a:r>
              <a:rPr lang="cs-CZ" sz="1200" i="1" kern="1200" dirty="0" err="1" smtClean="0">
                <a:solidFill>
                  <a:schemeClr val="tx1"/>
                </a:solidFill>
                <a:effectLst/>
                <a:latin typeface="+mn-lt"/>
                <a:ea typeface="+mn-ea"/>
                <a:cs typeface="+mn-cs"/>
              </a:rPr>
              <a:t>Facebooku</a:t>
            </a:r>
            <a:r>
              <a:rPr lang="cs-CZ" sz="1200" i="1" kern="1200" dirty="0" smtClean="0">
                <a:solidFill>
                  <a:schemeClr val="tx1"/>
                </a:solidFill>
                <a:effectLst/>
                <a:latin typeface="+mn-lt"/>
                <a:ea typeface="+mn-ea"/>
                <a:cs typeface="+mn-cs"/>
              </a:rPr>
              <a:t>.</a:t>
            </a:r>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689038E6-EA2E-4B8D-B067-FA746AAF152F}" type="slidenum">
              <a:rPr lang="cs-CZ" smtClean="0"/>
              <a:t>9</a:t>
            </a:fld>
            <a:endParaRPr lang="cs-CZ"/>
          </a:p>
        </p:txBody>
      </p:sp>
    </p:spTree>
    <p:extLst>
      <p:ext uri="{BB962C8B-B14F-4D97-AF65-F5344CB8AC3E}">
        <p14:creationId xmlns:p14="http://schemas.microsoft.com/office/powerpoint/2010/main" val="3396803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89038E6-EA2E-4B8D-B067-FA746AAF152F}" type="slidenum">
              <a:rPr lang="cs-CZ" smtClean="0"/>
              <a:t>10</a:t>
            </a:fld>
            <a:endParaRPr lang="cs-CZ"/>
          </a:p>
        </p:txBody>
      </p:sp>
    </p:spTree>
    <p:extLst>
      <p:ext uri="{BB962C8B-B14F-4D97-AF65-F5344CB8AC3E}">
        <p14:creationId xmlns:p14="http://schemas.microsoft.com/office/powerpoint/2010/main" val="1496558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4DC53B5C-88B0-4840-996D-B3E3C32D5598}" type="datetimeFigureOut">
              <a:rPr lang="cs-CZ" smtClean="0"/>
              <a:t>13.08.2019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BF5766-2539-41B3-BBC2-4A5D22E498FE}" type="slidenum">
              <a:rPr lang="cs-CZ" smtClean="0"/>
              <a:t>‹#›</a:t>
            </a:fld>
            <a:endParaRPr lang="cs-CZ"/>
          </a:p>
        </p:txBody>
      </p:sp>
    </p:spTree>
    <p:extLst>
      <p:ext uri="{BB962C8B-B14F-4D97-AF65-F5344CB8AC3E}">
        <p14:creationId xmlns:p14="http://schemas.microsoft.com/office/powerpoint/2010/main" val="2489280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DC53B5C-88B0-4840-996D-B3E3C32D5598}" type="datetimeFigureOut">
              <a:rPr lang="cs-CZ" smtClean="0"/>
              <a:t>13.08.2019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BF5766-2539-41B3-BBC2-4A5D22E498FE}" type="slidenum">
              <a:rPr lang="cs-CZ" smtClean="0"/>
              <a:t>‹#›</a:t>
            </a:fld>
            <a:endParaRPr lang="cs-CZ"/>
          </a:p>
        </p:txBody>
      </p:sp>
    </p:spTree>
    <p:extLst>
      <p:ext uri="{BB962C8B-B14F-4D97-AF65-F5344CB8AC3E}">
        <p14:creationId xmlns:p14="http://schemas.microsoft.com/office/powerpoint/2010/main" val="2533065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DC53B5C-88B0-4840-996D-B3E3C32D5598}" type="datetimeFigureOut">
              <a:rPr lang="cs-CZ" smtClean="0"/>
              <a:t>13.08.2019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BF5766-2539-41B3-BBC2-4A5D22E498FE}" type="slidenum">
              <a:rPr lang="cs-CZ" smtClean="0"/>
              <a:t>‹#›</a:t>
            </a:fld>
            <a:endParaRPr lang="cs-CZ"/>
          </a:p>
        </p:txBody>
      </p:sp>
    </p:spTree>
    <p:extLst>
      <p:ext uri="{BB962C8B-B14F-4D97-AF65-F5344CB8AC3E}">
        <p14:creationId xmlns:p14="http://schemas.microsoft.com/office/powerpoint/2010/main" val="2277057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DC53B5C-88B0-4840-996D-B3E3C32D5598}" type="datetimeFigureOut">
              <a:rPr lang="cs-CZ" smtClean="0"/>
              <a:t>13.08.2019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BF5766-2539-41B3-BBC2-4A5D22E498FE}" type="slidenum">
              <a:rPr lang="cs-CZ" smtClean="0"/>
              <a:t>‹#›</a:t>
            </a:fld>
            <a:endParaRPr lang="cs-CZ"/>
          </a:p>
        </p:txBody>
      </p:sp>
    </p:spTree>
    <p:extLst>
      <p:ext uri="{BB962C8B-B14F-4D97-AF65-F5344CB8AC3E}">
        <p14:creationId xmlns:p14="http://schemas.microsoft.com/office/powerpoint/2010/main" val="574465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4DC53B5C-88B0-4840-996D-B3E3C32D5598}" type="datetimeFigureOut">
              <a:rPr lang="cs-CZ" smtClean="0"/>
              <a:t>13.08.2019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BF5766-2539-41B3-BBC2-4A5D22E498FE}" type="slidenum">
              <a:rPr lang="cs-CZ" smtClean="0"/>
              <a:t>‹#›</a:t>
            </a:fld>
            <a:endParaRPr lang="cs-CZ"/>
          </a:p>
        </p:txBody>
      </p:sp>
    </p:spTree>
    <p:extLst>
      <p:ext uri="{BB962C8B-B14F-4D97-AF65-F5344CB8AC3E}">
        <p14:creationId xmlns:p14="http://schemas.microsoft.com/office/powerpoint/2010/main" val="3367461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DC53B5C-88B0-4840-996D-B3E3C32D5598}" type="datetimeFigureOut">
              <a:rPr lang="cs-CZ" smtClean="0"/>
              <a:t>13.08.2019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BF5766-2539-41B3-BBC2-4A5D22E498FE}" type="slidenum">
              <a:rPr lang="cs-CZ" smtClean="0"/>
              <a:t>‹#›</a:t>
            </a:fld>
            <a:endParaRPr lang="cs-CZ"/>
          </a:p>
        </p:txBody>
      </p:sp>
    </p:spTree>
    <p:extLst>
      <p:ext uri="{BB962C8B-B14F-4D97-AF65-F5344CB8AC3E}">
        <p14:creationId xmlns:p14="http://schemas.microsoft.com/office/powerpoint/2010/main" val="2609876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DC53B5C-88B0-4840-996D-B3E3C32D5598}" type="datetimeFigureOut">
              <a:rPr lang="cs-CZ" smtClean="0"/>
              <a:t>13.08.2019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6BF5766-2539-41B3-BBC2-4A5D22E498FE}" type="slidenum">
              <a:rPr lang="cs-CZ" smtClean="0"/>
              <a:t>‹#›</a:t>
            </a:fld>
            <a:endParaRPr lang="cs-CZ"/>
          </a:p>
        </p:txBody>
      </p:sp>
    </p:spTree>
    <p:extLst>
      <p:ext uri="{BB962C8B-B14F-4D97-AF65-F5344CB8AC3E}">
        <p14:creationId xmlns:p14="http://schemas.microsoft.com/office/powerpoint/2010/main" val="299623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DC53B5C-88B0-4840-996D-B3E3C32D5598}" type="datetimeFigureOut">
              <a:rPr lang="cs-CZ" smtClean="0"/>
              <a:t>13.08.2019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6BF5766-2539-41B3-BBC2-4A5D22E498FE}" type="slidenum">
              <a:rPr lang="cs-CZ" smtClean="0"/>
              <a:t>‹#›</a:t>
            </a:fld>
            <a:endParaRPr lang="cs-CZ"/>
          </a:p>
        </p:txBody>
      </p:sp>
    </p:spTree>
    <p:extLst>
      <p:ext uri="{BB962C8B-B14F-4D97-AF65-F5344CB8AC3E}">
        <p14:creationId xmlns:p14="http://schemas.microsoft.com/office/powerpoint/2010/main" val="355277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DC53B5C-88B0-4840-996D-B3E3C32D5598}" type="datetimeFigureOut">
              <a:rPr lang="cs-CZ" smtClean="0"/>
              <a:t>13.08.2019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6BF5766-2539-41B3-BBC2-4A5D22E498FE}" type="slidenum">
              <a:rPr lang="cs-CZ" smtClean="0"/>
              <a:t>‹#›</a:t>
            </a:fld>
            <a:endParaRPr lang="cs-CZ"/>
          </a:p>
        </p:txBody>
      </p:sp>
    </p:spTree>
    <p:extLst>
      <p:ext uri="{BB962C8B-B14F-4D97-AF65-F5344CB8AC3E}">
        <p14:creationId xmlns:p14="http://schemas.microsoft.com/office/powerpoint/2010/main" val="22441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4DC53B5C-88B0-4840-996D-B3E3C32D5598}" type="datetimeFigureOut">
              <a:rPr lang="cs-CZ" smtClean="0"/>
              <a:t>13.08.2019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BF5766-2539-41B3-BBC2-4A5D22E498FE}" type="slidenum">
              <a:rPr lang="cs-CZ" smtClean="0"/>
              <a:t>‹#›</a:t>
            </a:fld>
            <a:endParaRPr lang="cs-CZ"/>
          </a:p>
        </p:txBody>
      </p:sp>
    </p:spTree>
    <p:extLst>
      <p:ext uri="{BB962C8B-B14F-4D97-AF65-F5344CB8AC3E}">
        <p14:creationId xmlns:p14="http://schemas.microsoft.com/office/powerpoint/2010/main" val="232358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4DC53B5C-88B0-4840-996D-B3E3C32D5598}" type="datetimeFigureOut">
              <a:rPr lang="cs-CZ" smtClean="0"/>
              <a:t>13.08.2019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BF5766-2539-41B3-BBC2-4A5D22E498FE}" type="slidenum">
              <a:rPr lang="cs-CZ" smtClean="0"/>
              <a:t>‹#›</a:t>
            </a:fld>
            <a:endParaRPr lang="cs-CZ"/>
          </a:p>
        </p:txBody>
      </p:sp>
    </p:spTree>
    <p:extLst>
      <p:ext uri="{BB962C8B-B14F-4D97-AF65-F5344CB8AC3E}">
        <p14:creationId xmlns:p14="http://schemas.microsoft.com/office/powerpoint/2010/main" val="4116270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C53B5C-88B0-4840-996D-B3E3C32D5598}" type="datetimeFigureOut">
              <a:rPr lang="cs-CZ" smtClean="0"/>
              <a:t>13.08.2019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5766-2539-41B3-BBC2-4A5D22E498FE}" type="slidenum">
              <a:rPr lang="cs-CZ" smtClean="0"/>
              <a:t>‹#›</a:t>
            </a:fld>
            <a:endParaRPr lang="cs-CZ"/>
          </a:p>
        </p:txBody>
      </p:sp>
    </p:spTree>
    <p:extLst>
      <p:ext uri="{BB962C8B-B14F-4D97-AF65-F5344CB8AC3E}">
        <p14:creationId xmlns:p14="http://schemas.microsoft.com/office/powerpoint/2010/main" val="4003360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hyperlink" Target="http://www.hoax.cz/hoax/pozor-na-telefonni-cislo-z-madarska---za-zvednuti-faktura/" TargetMode="External"/><Relationship Id="rId3" Type="http://schemas.openxmlformats.org/officeDocument/2006/relationships/hyperlink" Target="http://www.hoax.cz/hoax/starosta-odmitnul-zakaz-veproveho/" TargetMode="External"/><Relationship Id="rId7" Type="http://schemas.openxmlformats.org/officeDocument/2006/relationships/hyperlink" Target="http://www.hoax.cz/hoax/nebezpecny-moderni-jogur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hoax.cz/hoax/starobni-duchody---zvyhodneni-romu/" TargetMode="External"/><Relationship Id="rId5" Type="http://schemas.openxmlformats.org/officeDocument/2006/relationships/hyperlink" Target="http://www.hoax.cz/hoax/good-luck-mr-gorsky/" TargetMode="External"/><Relationship Id="rId10" Type="http://schemas.openxmlformats.org/officeDocument/2006/relationships/hyperlink" Target="http://www.hoax.cz/hoax/klicenky-s-gps/" TargetMode="External"/><Relationship Id="rId4" Type="http://schemas.openxmlformats.org/officeDocument/2006/relationships/hyperlink" Target="http://www.hoax.cz/hoax/ecka---prisady-do-potravin/" TargetMode="External"/><Relationship Id="rId9" Type="http://schemas.openxmlformats.org/officeDocument/2006/relationships/hyperlink" Target="http://www.hoax.cz/hoax/plzenske-pivo-z-polsk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Média a Informace</a:t>
            </a:r>
            <a:endParaRPr lang="cs-CZ" dirty="0"/>
          </a:p>
        </p:txBody>
      </p:sp>
      <p:sp>
        <p:nvSpPr>
          <p:cNvPr id="3" name="Podnadpis 2"/>
          <p:cNvSpPr>
            <a:spLocks noGrp="1"/>
          </p:cNvSpPr>
          <p:nvPr>
            <p:ph type="subTitle" idx="1"/>
          </p:nvPr>
        </p:nvSpPr>
        <p:spPr/>
        <p:txBody>
          <a:bodyPr/>
          <a:lstStyle/>
          <a:p>
            <a:r>
              <a:rPr lang="cs-CZ" dirty="0" smtClean="0"/>
              <a:t>Úvod do výukového programu Informace</a:t>
            </a:r>
            <a:endParaRPr lang="cs-CZ" dirty="0"/>
          </a:p>
        </p:txBody>
      </p:sp>
    </p:spTree>
    <p:extLst>
      <p:ext uri="{BB962C8B-B14F-4D97-AF65-F5344CB8AC3E}">
        <p14:creationId xmlns:p14="http://schemas.microsoft.com/office/powerpoint/2010/main" val="4131387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Reflexe</a:t>
            </a:r>
            <a:endParaRPr lang="cs-CZ" dirty="0"/>
          </a:p>
        </p:txBody>
      </p:sp>
      <p:sp>
        <p:nvSpPr>
          <p:cNvPr id="3" name="Zástupný symbol pro obsah 2"/>
          <p:cNvSpPr>
            <a:spLocks noGrp="1"/>
          </p:cNvSpPr>
          <p:nvPr>
            <p:ph idx="1"/>
          </p:nvPr>
        </p:nvSpPr>
        <p:spPr/>
        <p:txBody>
          <a:bodyPr/>
          <a:lstStyle/>
          <a:p>
            <a:r>
              <a:rPr lang="cs-CZ" dirty="0" smtClean="0"/>
              <a:t>Naučili jste se něco nového?</a:t>
            </a:r>
          </a:p>
          <a:p>
            <a:r>
              <a:rPr lang="cs-CZ" dirty="0" smtClean="0"/>
              <a:t>Je něco co Vás překvapilo?</a:t>
            </a:r>
          </a:p>
          <a:p>
            <a:r>
              <a:rPr lang="cs-CZ" dirty="0" smtClean="0"/>
              <a:t>Je něco dalšího na co byste se chtěli zeptat? Co dalšího by Vás zajímalo?</a:t>
            </a:r>
            <a:endParaRPr lang="cs-CZ" dirty="0"/>
          </a:p>
        </p:txBody>
      </p:sp>
    </p:spTree>
    <p:extLst>
      <p:ext uri="{BB962C8B-B14F-4D97-AF65-F5344CB8AC3E}">
        <p14:creationId xmlns:p14="http://schemas.microsoft.com/office/powerpoint/2010/main" val="1917839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09812" y="276225"/>
            <a:ext cx="7572375" cy="6581775"/>
          </a:xfrm>
          <a:prstGeom prst="rect">
            <a:avLst/>
          </a:prstGeom>
        </p:spPr>
      </p:pic>
    </p:spTree>
    <p:extLst>
      <p:ext uri="{BB962C8B-B14F-4D97-AF65-F5344CB8AC3E}">
        <p14:creationId xmlns:p14="http://schemas.microsoft.com/office/powerpoint/2010/main" val="1433194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Role médií ve společnosti</a:t>
            </a:r>
            <a:endParaRPr lang="cs-CZ" dirty="0"/>
          </a:p>
        </p:txBody>
      </p:sp>
      <p:sp>
        <p:nvSpPr>
          <p:cNvPr id="3" name="Zástupný symbol pro obsah 2"/>
          <p:cNvSpPr>
            <a:spLocks noGrp="1"/>
          </p:cNvSpPr>
          <p:nvPr>
            <p:ph idx="1"/>
          </p:nvPr>
        </p:nvSpPr>
        <p:spPr/>
        <p:txBody>
          <a:bodyPr/>
          <a:lstStyle/>
          <a:p>
            <a:r>
              <a:rPr lang="cs-CZ" dirty="0" smtClean="0"/>
              <a:t>Informativní (pravdivé informace jsou + pro ekonomiku, demokracii)</a:t>
            </a:r>
          </a:p>
          <a:p>
            <a:pPr lvl="1"/>
            <a:r>
              <a:rPr lang="cs-CZ" i="1" dirty="0" smtClean="0"/>
              <a:t>Novináři jsou hlídací psi demokracie.</a:t>
            </a:r>
          </a:p>
          <a:p>
            <a:r>
              <a:rPr lang="cs-CZ" dirty="0" smtClean="0"/>
              <a:t>Zábavní</a:t>
            </a:r>
          </a:p>
          <a:p>
            <a:r>
              <a:rPr lang="cs-CZ" dirty="0" smtClean="0"/>
              <a:t>Vzdělávací</a:t>
            </a:r>
          </a:p>
          <a:p>
            <a:r>
              <a:rPr lang="cs-CZ" dirty="0" smtClean="0"/>
              <a:t>Přesvědčující</a:t>
            </a:r>
          </a:p>
          <a:p>
            <a:r>
              <a:rPr lang="cs-CZ" dirty="0" smtClean="0"/>
              <a:t>Udržují komunitu</a:t>
            </a:r>
          </a:p>
          <a:p>
            <a:r>
              <a:rPr lang="cs-CZ" dirty="0" smtClean="0"/>
              <a:t>Zprostředkovávají mediální obraz světa</a:t>
            </a:r>
            <a:endParaRPr lang="cs-CZ" dirty="0"/>
          </a:p>
        </p:txBody>
      </p:sp>
    </p:spTree>
    <p:extLst>
      <p:ext uri="{BB962C8B-B14F-4D97-AF65-F5344CB8AC3E}">
        <p14:creationId xmlns:p14="http://schemas.microsoft.com/office/powerpoint/2010/main" val="3573466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838200" y="365125"/>
            <a:ext cx="8887521" cy="6218673"/>
          </a:xfrm>
        </p:spPr>
      </p:pic>
      <p:sp>
        <p:nvSpPr>
          <p:cNvPr id="5" name="Obdélník 4"/>
          <p:cNvSpPr/>
          <p:nvPr/>
        </p:nvSpPr>
        <p:spPr>
          <a:xfrm flipH="1">
            <a:off x="9850244" y="1260088"/>
            <a:ext cx="1494263" cy="4801314"/>
          </a:xfrm>
          <a:prstGeom prst="rect">
            <a:avLst/>
          </a:prstGeom>
        </p:spPr>
        <p:txBody>
          <a:bodyPr wrap="square">
            <a:spAutoFit/>
          </a:bodyPr>
          <a:lstStyle/>
          <a:p>
            <a:r>
              <a:rPr lang="cs-CZ" b="1" dirty="0" smtClean="0"/>
              <a:t>Grafická </a:t>
            </a:r>
            <a:r>
              <a:rPr lang="cs-CZ" b="1" dirty="0" err="1" smtClean="0"/>
              <a:t>ikonografika</a:t>
            </a:r>
            <a:r>
              <a:rPr lang="cs-CZ" b="1" dirty="0" smtClean="0"/>
              <a:t> glosy „Kdo a proč stojí za českými médii“, </a:t>
            </a:r>
            <a:r>
              <a:rPr lang="cs-CZ" dirty="0" smtClean="0"/>
              <a:t>Janusz </a:t>
            </a:r>
            <a:r>
              <a:rPr lang="cs-CZ" dirty="0" err="1" smtClean="0"/>
              <a:t>Konieczny</a:t>
            </a:r>
            <a:r>
              <a:rPr lang="cs-CZ" dirty="0" smtClean="0"/>
              <a:t>,</a:t>
            </a:r>
            <a:endParaRPr lang="cs-CZ" b="1" dirty="0" smtClean="0"/>
          </a:p>
          <a:p>
            <a:r>
              <a:rPr lang="cs-CZ" dirty="0" smtClean="0"/>
              <a:t>29. 8. 2016, Nadační fond proti korupci (Zdroj: http://www.nfpk.cz/glosy/</a:t>
            </a:r>
            <a:r>
              <a:rPr lang="cs-CZ" dirty="0" err="1" smtClean="0"/>
              <a:t>janusz-konieczny</a:t>
            </a:r>
            <a:r>
              <a:rPr lang="cs-CZ" dirty="0" smtClean="0"/>
              <a:t>/4586) </a:t>
            </a:r>
            <a:endParaRPr lang="cs-CZ" dirty="0"/>
          </a:p>
        </p:txBody>
      </p:sp>
    </p:spTree>
    <p:extLst>
      <p:ext uri="{BB962C8B-B14F-4D97-AF65-F5344CB8AC3E}">
        <p14:creationId xmlns:p14="http://schemas.microsoft.com/office/powerpoint/2010/main" val="1232316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Komerční (soukromá) a veřejnoprávní média	</a:t>
            </a:r>
            <a:endParaRPr lang="cs-CZ" dirty="0"/>
          </a:p>
        </p:txBody>
      </p:sp>
      <p:sp>
        <p:nvSpPr>
          <p:cNvPr id="4" name="Zástupný symbol pro text 3"/>
          <p:cNvSpPr>
            <a:spLocks noGrp="1"/>
          </p:cNvSpPr>
          <p:nvPr>
            <p:ph type="body" idx="1"/>
          </p:nvPr>
        </p:nvSpPr>
        <p:spPr/>
        <p:txBody>
          <a:bodyPr/>
          <a:lstStyle/>
          <a:p>
            <a:r>
              <a:rPr lang="cs-CZ" dirty="0" smtClean="0"/>
              <a:t>Komerční (soukromá)	 média</a:t>
            </a:r>
            <a:endParaRPr lang="cs-CZ" dirty="0"/>
          </a:p>
        </p:txBody>
      </p:sp>
      <p:sp>
        <p:nvSpPr>
          <p:cNvPr id="5" name="Zástupný symbol pro obsah 4"/>
          <p:cNvSpPr>
            <a:spLocks noGrp="1"/>
          </p:cNvSpPr>
          <p:nvPr>
            <p:ph sz="half" idx="2"/>
          </p:nvPr>
        </p:nvSpPr>
        <p:spPr/>
        <p:txBody>
          <a:bodyPr>
            <a:normAutofit lnSpcReduction="10000"/>
          </a:bodyPr>
          <a:lstStyle/>
          <a:p>
            <a:r>
              <a:rPr lang="cs-CZ" dirty="0" smtClean="0"/>
              <a:t>Většina TV a </a:t>
            </a:r>
            <a:r>
              <a:rPr lang="cs-CZ" dirty="0" smtClean="0"/>
              <a:t>rozhlasových stanic (tisk </a:t>
            </a:r>
            <a:r>
              <a:rPr lang="cs-CZ" dirty="0" smtClean="0"/>
              <a:t>se na soukromá a veřejnoprávní </a:t>
            </a:r>
            <a:r>
              <a:rPr lang="cs-CZ" dirty="0" smtClean="0"/>
              <a:t>nedělí)</a:t>
            </a:r>
            <a:endParaRPr lang="cs-CZ" dirty="0" smtClean="0"/>
          </a:p>
          <a:p>
            <a:r>
              <a:rPr lang="cs-CZ" dirty="0" smtClean="0"/>
              <a:t>Cílem je zisk</a:t>
            </a:r>
          </a:p>
          <a:p>
            <a:r>
              <a:rPr lang="cs-CZ" dirty="0" smtClean="0"/>
              <a:t>Financována převážně z výnosů z reklamy a inzerce</a:t>
            </a:r>
          </a:p>
          <a:p>
            <a:r>
              <a:rPr lang="cs-CZ" dirty="0" smtClean="0"/>
              <a:t>Vyšší podíl zábavních programu, </a:t>
            </a:r>
            <a:r>
              <a:rPr lang="cs-CZ" dirty="0" err="1" smtClean="0"/>
              <a:t>infotainmentu</a:t>
            </a:r>
            <a:r>
              <a:rPr lang="cs-CZ" dirty="0" smtClean="0"/>
              <a:t>, bulvarizace</a:t>
            </a:r>
          </a:p>
          <a:p>
            <a:r>
              <a:rPr lang="cs-CZ" dirty="0" smtClean="0"/>
              <a:t>Vyšší podíl reklam</a:t>
            </a:r>
            <a:endParaRPr lang="cs-CZ" dirty="0"/>
          </a:p>
        </p:txBody>
      </p:sp>
      <p:sp>
        <p:nvSpPr>
          <p:cNvPr id="6" name="Zástupný symbol pro text 5"/>
          <p:cNvSpPr>
            <a:spLocks noGrp="1"/>
          </p:cNvSpPr>
          <p:nvPr>
            <p:ph type="body" sz="quarter" idx="3"/>
          </p:nvPr>
        </p:nvSpPr>
        <p:spPr/>
        <p:txBody>
          <a:bodyPr/>
          <a:lstStyle/>
          <a:p>
            <a:r>
              <a:rPr lang="cs-CZ" dirty="0" smtClean="0"/>
              <a:t>Veřejnoprávní média</a:t>
            </a:r>
            <a:endParaRPr lang="cs-CZ" dirty="0"/>
          </a:p>
        </p:txBody>
      </p:sp>
      <p:sp>
        <p:nvSpPr>
          <p:cNvPr id="7" name="Zástupný symbol pro obsah 6"/>
          <p:cNvSpPr>
            <a:spLocks noGrp="1"/>
          </p:cNvSpPr>
          <p:nvPr>
            <p:ph sz="quarter" idx="4"/>
          </p:nvPr>
        </p:nvSpPr>
        <p:spPr/>
        <p:txBody>
          <a:bodyPr>
            <a:normAutofit lnSpcReduction="10000"/>
          </a:bodyPr>
          <a:lstStyle/>
          <a:p>
            <a:r>
              <a:rPr lang="cs-CZ" dirty="0" smtClean="0"/>
              <a:t>ČT, Český rozhlas, Česká tisková kancelář</a:t>
            </a:r>
          </a:p>
          <a:p>
            <a:r>
              <a:rPr lang="cs-CZ" dirty="0" smtClean="0"/>
              <a:t>Poskytují službu veřejnosti</a:t>
            </a:r>
          </a:p>
          <a:p>
            <a:r>
              <a:rPr lang="cs-CZ" dirty="0" smtClean="0"/>
              <a:t>Financována převážně z koncesionářských poplatků</a:t>
            </a:r>
          </a:p>
          <a:p>
            <a:r>
              <a:rPr lang="cs-CZ" dirty="0" smtClean="0"/>
              <a:t>Mohou být ovlivněna vládnoucí politickou reprezentací (dosazování zástupců </a:t>
            </a:r>
            <a:r>
              <a:rPr lang="cs-CZ" dirty="0" smtClean="0"/>
              <a:t>vládnoucí strany do </a:t>
            </a:r>
            <a:r>
              <a:rPr lang="cs-CZ" dirty="0" smtClean="0"/>
              <a:t>Rady České TV)</a:t>
            </a:r>
          </a:p>
          <a:p>
            <a:endParaRPr lang="cs-CZ" dirty="0" smtClean="0"/>
          </a:p>
        </p:txBody>
      </p:sp>
    </p:spTree>
    <p:extLst>
      <p:ext uri="{BB962C8B-B14F-4D97-AF65-F5344CB8AC3E}">
        <p14:creationId xmlns:p14="http://schemas.microsoft.com/office/powerpoint/2010/main" val="3744331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Nejčtenější denní tisk</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271798345"/>
              </p:ext>
            </p:extLst>
          </p:nvPr>
        </p:nvGraphicFramePr>
        <p:xfrm>
          <a:off x="838201" y="1609182"/>
          <a:ext cx="10515600" cy="4198951"/>
        </p:xfrm>
        <a:graphic>
          <a:graphicData uri="http://schemas.openxmlformats.org/drawingml/2006/table">
            <a:tbl>
              <a:tblPr firstRow="1" firstCol="1" bandRow="1">
                <a:tableStyleId>{5C22544A-7EE6-4342-B048-85BDC9FD1C3A}</a:tableStyleId>
              </a:tblPr>
              <a:tblGrid>
                <a:gridCol w="6728147">
                  <a:extLst>
                    <a:ext uri="{9D8B030D-6E8A-4147-A177-3AD203B41FA5}">
                      <a16:colId xmlns:a16="http://schemas.microsoft.com/office/drawing/2014/main" val="720537161"/>
                    </a:ext>
                  </a:extLst>
                </a:gridCol>
                <a:gridCol w="3787453">
                  <a:extLst>
                    <a:ext uri="{9D8B030D-6E8A-4147-A177-3AD203B41FA5}">
                      <a16:colId xmlns:a16="http://schemas.microsoft.com/office/drawing/2014/main" val="192673556"/>
                    </a:ext>
                  </a:extLst>
                </a:gridCol>
              </a:tblGrid>
              <a:tr h="900019">
                <a:tc>
                  <a:txBody>
                    <a:bodyPr/>
                    <a:lstStyle/>
                    <a:p>
                      <a:pPr algn="just">
                        <a:lnSpc>
                          <a:spcPct val="115000"/>
                        </a:lnSpc>
                        <a:spcAft>
                          <a:spcPts val="0"/>
                        </a:spcAft>
                      </a:pPr>
                      <a:r>
                        <a:rPr lang="cs-CZ" sz="2400">
                          <a:effectLst/>
                        </a:rPr>
                        <a:t>celostátní deníky</a:t>
                      </a:r>
                      <a:endParaRPr lang="cs-CZ" sz="240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tc>
                  <a:txBody>
                    <a:bodyPr/>
                    <a:lstStyle/>
                    <a:p>
                      <a:pPr algn="just">
                        <a:lnSpc>
                          <a:spcPct val="115000"/>
                        </a:lnSpc>
                        <a:spcAft>
                          <a:spcPts val="0"/>
                        </a:spcAft>
                      </a:pPr>
                      <a:r>
                        <a:rPr lang="cs-CZ" sz="2400" dirty="0">
                          <a:effectLst/>
                        </a:rPr>
                        <a:t>četnost vydání </a:t>
                      </a:r>
                    </a:p>
                    <a:p>
                      <a:pPr algn="just">
                        <a:lnSpc>
                          <a:spcPct val="115000"/>
                        </a:lnSpc>
                        <a:spcAft>
                          <a:spcPts val="0"/>
                        </a:spcAft>
                      </a:pPr>
                      <a:r>
                        <a:rPr lang="cs-CZ" sz="2400" dirty="0">
                          <a:effectLst/>
                        </a:rPr>
                        <a:t>v 3+4Q/2018</a:t>
                      </a:r>
                      <a:endParaRPr lang="cs-CZ" sz="2400" dirty="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extLst>
                  <a:ext uri="{0D108BD9-81ED-4DB2-BD59-A6C34878D82A}">
                    <a16:rowId xmlns:a16="http://schemas.microsoft.com/office/drawing/2014/main" val="1144835590"/>
                  </a:ext>
                </a:extLst>
              </a:tr>
              <a:tr h="471276">
                <a:tc>
                  <a:txBody>
                    <a:bodyPr/>
                    <a:lstStyle/>
                    <a:p>
                      <a:pPr algn="just">
                        <a:lnSpc>
                          <a:spcPct val="115000"/>
                        </a:lnSpc>
                        <a:spcAft>
                          <a:spcPts val="0"/>
                        </a:spcAft>
                      </a:pPr>
                      <a:r>
                        <a:rPr lang="cs-CZ" sz="2400">
                          <a:effectLst/>
                        </a:rPr>
                        <a:t>Blesk</a:t>
                      </a:r>
                      <a:endParaRPr lang="cs-CZ" sz="240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tc>
                  <a:txBody>
                    <a:bodyPr/>
                    <a:lstStyle/>
                    <a:p>
                      <a:pPr algn="r">
                        <a:lnSpc>
                          <a:spcPct val="115000"/>
                        </a:lnSpc>
                        <a:spcAft>
                          <a:spcPts val="0"/>
                        </a:spcAft>
                      </a:pPr>
                      <a:r>
                        <a:rPr lang="cs-CZ" sz="2400">
                          <a:effectLst/>
                        </a:rPr>
                        <a:t>932 000</a:t>
                      </a:r>
                      <a:endParaRPr lang="cs-CZ" sz="240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extLst>
                  <a:ext uri="{0D108BD9-81ED-4DB2-BD59-A6C34878D82A}">
                    <a16:rowId xmlns:a16="http://schemas.microsoft.com/office/drawing/2014/main" val="3595750448"/>
                  </a:ext>
                </a:extLst>
              </a:tr>
              <a:tr h="471276">
                <a:tc>
                  <a:txBody>
                    <a:bodyPr/>
                    <a:lstStyle/>
                    <a:p>
                      <a:pPr algn="just">
                        <a:lnSpc>
                          <a:spcPct val="115000"/>
                        </a:lnSpc>
                        <a:spcAft>
                          <a:spcPts val="0"/>
                        </a:spcAft>
                      </a:pPr>
                      <a:r>
                        <a:rPr lang="cs-CZ" sz="2400">
                          <a:effectLst/>
                        </a:rPr>
                        <a:t>MF Dnes</a:t>
                      </a:r>
                      <a:endParaRPr lang="cs-CZ" sz="240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tc>
                  <a:txBody>
                    <a:bodyPr/>
                    <a:lstStyle/>
                    <a:p>
                      <a:pPr algn="r">
                        <a:lnSpc>
                          <a:spcPct val="115000"/>
                        </a:lnSpc>
                        <a:spcAft>
                          <a:spcPts val="0"/>
                        </a:spcAft>
                      </a:pPr>
                      <a:r>
                        <a:rPr lang="cs-CZ" sz="2400">
                          <a:effectLst/>
                        </a:rPr>
                        <a:t>554 000</a:t>
                      </a:r>
                      <a:endParaRPr lang="cs-CZ" sz="240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extLst>
                  <a:ext uri="{0D108BD9-81ED-4DB2-BD59-A6C34878D82A}">
                    <a16:rowId xmlns:a16="http://schemas.microsoft.com/office/drawing/2014/main" val="2902387086"/>
                  </a:ext>
                </a:extLst>
              </a:tr>
              <a:tr h="471276">
                <a:tc>
                  <a:txBody>
                    <a:bodyPr/>
                    <a:lstStyle/>
                    <a:p>
                      <a:pPr algn="just">
                        <a:lnSpc>
                          <a:spcPct val="115000"/>
                        </a:lnSpc>
                        <a:spcAft>
                          <a:spcPts val="0"/>
                        </a:spcAft>
                      </a:pPr>
                      <a:r>
                        <a:rPr lang="cs-CZ" sz="2400">
                          <a:effectLst/>
                        </a:rPr>
                        <a:t>Právo</a:t>
                      </a:r>
                      <a:endParaRPr lang="cs-CZ" sz="240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tc>
                  <a:txBody>
                    <a:bodyPr/>
                    <a:lstStyle/>
                    <a:p>
                      <a:pPr algn="r">
                        <a:lnSpc>
                          <a:spcPct val="115000"/>
                        </a:lnSpc>
                        <a:spcAft>
                          <a:spcPts val="0"/>
                        </a:spcAft>
                      </a:pPr>
                      <a:r>
                        <a:rPr lang="cs-CZ" sz="2400">
                          <a:effectLst/>
                        </a:rPr>
                        <a:t>233 000</a:t>
                      </a:r>
                      <a:endParaRPr lang="cs-CZ" sz="240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extLst>
                  <a:ext uri="{0D108BD9-81ED-4DB2-BD59-A6C34878D82A}">
                    <a16:rowId xmlns:a16="http://schemas.microsoft.com/office/drawing/2014/main" val="227670897"/>
                  </a:ext>
                </a:extLst>
              </a:tr>
              <a:tr h="471276">
                <a:tc>
                  <a:txBody>
                    <a:bodyPr/>
                    <a:lstStyle/>
                    <a:p>
                      <a:pPr algn="just">
                        <a:lnSpc>
                          <a:spcPct val="115000"/>
                        </a:lnSpc>
                        <a:spcAft>
                          <a:spcPts val="0"/>
                        </a:spcAft>
                      </a:pPr>
                      <a:r>
                        <a:rPr lang="cs-CZ" sz="2400">
                          <a:effectLst/>
                        </a:rPr>
                        <a:t>Sport</a:t>
                      </a:r>
                      <a:endParaRPr lang="cs-CZ" sz="240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tc>
                  <a:txBody>
                    <a:bodyPr/>
                    <a:lstStyle/>
                    <a:p>
                      <a:pPr algn="r">
                        <a:lnSpc>
                          <a:spcPct val="115000"/>
                        </a:lnSpc>
                        <a:spcAft>
                          <a:spcPts val="0"/>
                        </a:spcAft>
                      </a:pPr>
                      <a:r>
                        <a:rPr lang="cs-CZ" sz="2400" dirty="0">
                          <a:effectLst/>
                        </a:rPr>
                        <a:t>219 000</a:t>
                      </a:r>
                      <a:endParaRPr lang="cs-CZ" sz="2400" dirty="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extLst>
                  <a:ext uri="{0D108BD9-81ED-4DB2-BD59-A6C34878D82A}">
                    <a16:rowId xmlns:a16="http://schemas.microsoft.com/office/drawing/2014/main" val="661352338"/>
                  </a:ext>
                </a:extLst>
              </a:tr>
              <a:tr h="471276">
                <a:tc>
                  <a:txBody>
                    <a:bodyPr/>
                    <a:lstStyle/>
                    <a:p>
                      <a:pPr algn="just">
                        <a:lnSpc>
                          <a:spcPct val="115000"/>
                        </a:lnSpc>
                        <a:spcAft>
                          <a:spcPts val="0"/>
                        </a:spcAft>
                      </a:pPr>
                      <a:r>
                        <a:rPr lang="cs-CZ" sz="2400">
                          <a:effectLst/>
                        </a:rPr>
                        <a:t>Lidové noviny</a:t>
                      </a:r>
                      <a:endParaRPr lang="cs-CZ" sz="240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tc>
                  <a:txBody>
                    <a:bodyPr/>
                    <a:lstStyle/>
                    <a:p>
                      <a:pPr algn="r">
                        <a:lnSpc>
                          <a:spcPct val="115000"/>
                        </a:lnSpc>
                        <a:spcAft>
                          <a:spcPts val="0"/>
                        </a:spcAft>
                      </a:pPr>
                      <a:r>
                        <a:rPr lang="cs-CZ" sz="2400">
                          <a:effectLst/>
                        </a:rPr>
                        <a:t>205 000 </a:t>
                      </a:r>
                      <a:endParaRPr lang="cs-CZ" sz="240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extLst>
                  <a:ext uri="{0D108BD9-81ED-4DB2-BD59-A6C34878D82A}">
                    <a16:rowId xmlns:a16="http://schemas.microsoft.com/office/drawing/2014/main" val="4010324313"/>
                  </a:ext>
                </a:extLst>
              </a:tr>
              <a:tr h="471276">
                <a:tc>
                  <a:txBody>
                    <a:bodyPr/>
                    <a:lstStyle/>
                    <a:p>
                      <a:pPr algn="just">
                        <a:lnSpc>
                          <a:spcPct val="115000"/>
                        </a:lnSpc>
                        <a:spcAft>
                          <a:spcPts val="0"/>
                        </a:spcAft>
                      </a:pPr>
                      <a:r>
                        <a:rPr lang="cs-CZ" sz="2400">
                          <a:effectLst/>
                        </a:rPr>
                        <a:t>Aha!</a:t>
                      </a:r>
                      <a:endParaRPr lang="cs-CZ" sz="240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tc>
                  <a:txBody>
                    <a:bodyPr/>
                    <a:lstStyle/>
                    <a:p>
                      <a:pPr algn="r">
                        <a:lnSpc>
                          <a:spcPct val="115000"/>
                        </a:lnSpc>
                        <a:spcAft>
                          <a:spcPts val="0"/>
                        </a:spcAft>
                      </a:pPr>
                      <a:r>
                        <a:rPr lang="cs-CZ" sz="2400">
                          <a:effectLst/>
                        </a:rPr>
                        <a:t>200 000</a:t>
                      </a:r>
                      <a:endParaRPr lang="cs-CZ" sz="240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extLst>
                  <a:ext uri="{0D108BD9-81ED-4DB2-BD59-A6C34878D82A}">
                    <a16:rowId xmlns:a16="http://schemas.microsoft.com/office/drawing/2014/main" val="924765755"/>
                  </a:ext>
                </a:extLst>
              </a:tr>
              <a:tr h="471276">
                <a:tc>
                  <a:txBody>
                    <a:bodyPr/>
                    <a:lstStyle/>
                    <a:p>
                      <a:pPr algn="just">
                        <a:lnSpc>
                          <a:spcPct val="115000"/>
                        </a:lnSpc>
                        <a:spcAft>
                          <a:spcPts val="0"/>
                        </a:spcAft>
                      </a:pPr>
                      <a:r>
                        <a:rPr lang="cs-CZ" sz="2400">
                          <a:effectLst/>
                        </a:rPr>
                        <a:t>Hospodářské noviny</a:t>
                      </a:r>
                      <a:endParaRPr lang="cs-CZ" sz="240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tc>
                  <a:txBody>
                    <a:bodyPr/>
                    <a:lstStyle/>
                    <a:p>
                      <a:pPr algn="r">
                        <a:lnSpc>
                          <a:spcPct val="115000"/>
                        </a:lnSpc>
                        <a:spcAft>
                          <a:spcPts val="0"/>
                        </a:spcAft>
                      </a:pPr>
                      <a:r>
                        <a:rPr lang="cs-CZ" sz="2400" dirty="0">
                          <a:effectLst/>
                        </a:rPr>
                        <a:t>150 000</a:t>
                      </a:r>
                      <a:endParaRPr lang="cs-CZ" sz="2400" dirty="0">
                        <a:effectLst/>
                        <a:latin typeface="Calibri" panose="020F0502020204030204" pitchFamily="34" charset="0"/>
                        <a:ea typeface="Calibri" panose="020F0502020204030204" pitchFamily="34" charset="0"/>
                        <a:cs typeface="Arial" panose="020B0604020202020204" pitchFamily="34" charset="0"/>
                      </a:endParaRPr>
                    </a:p>
                  </a:txBody>
                  <a:tcPr marL="21266" marR="21266" marT="21266" marB="21266" anchor="ctr"/>
                </a:tc>
                <a:extLst>
                  <a:ext uri="{0D108BD9-81ED-4DB2-BD59-A6C34878D82A}">
                    <a16:rowId xmlns:a16="http://schemas.microsoft.com/office/drawing/2014/main" val="4107822836"/>
                  </a:ext>
                </a:extLst>
              </a:tr>
            </a:tbl>
          </a:graphicData>
        </a:graphic>
      </p:graphicFrame>
      <p:sp>
        <p:nvSpPr>
          <p:cNvPr id="5" name="Rectangle 1"/>
          <p:cNvSpPr>
            <a:spLocks noChangeArrowheads="1"/>
          </p:cNvSpPr>
          <p:nvPr/>
        </p:nvSpPr>
        <p:spPr bwMode="auto">
          <a:xfrm>
            <a:off x="838200" y="594359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1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Čtenost celostátních deníků na vydání (tis. osob) 3. a 4. kvartál 2018</a:t>
            </a:r>
            <a:endParaRPr kumimoji="0" lang="cs-CZ" altLang="cs-CZ" sz="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Zdroj: Media projekt, Unie vydavatelů, ASMEA, </a:t>
            </a:r>
            <a:r>
              <a:rPr kumimoji="0" lang="cs-CZ" altLang="cs-CZ" sz="11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Median</a:t>
            </a:r>
            <a:r>
              <a:rPr kumimoji="0" lang="cs-CZ" altLang="cs-CZ"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Stem/Mark </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92653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Vlastnictví českých médií</a:t>
            </a:r>
            <a:endParaRPr lang="cs-CZ" dirty="0"/>
          </a:p>
        </p:txBody>
      </p:sp>
      <p:pic>
        <p:nvPicPr>
          <p:cNvPr id="11" name="Zástupný symbol pro obsah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29728" y="1825625"/>
            <a:ext cx="6532543" cy="4351338"/>
          </a:xfrm>
        </p:spPr>
      </p:pic>
    </p:spTree>
    <p:extLst>
      <p:ext uri="{BB962C8B-B14F-4D97-AF65-F5344CB8AC3E}">
        <p14:creationId xmlns:p14="http://schemas.microsoft.com/office/powerpoint/2010/main" val="3695106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Nová média, internet, </a:t>
            </a:r>
            <a:r>
              <a:rPr lang="cs-CZ" dirty="0" err="1" smtClean="0"/>
              <a:t>Facebook</a:t>
            </a:r>
            <a:r>
              <a:rPr lang="cs-CZ" dirty="0" smtClean="0"/>
              <a:t> a informace</a:t>
            </a:r>
            <a:endParaRPr lang="cs-CZ" dirty="0"/>
          </a:p>
        </p:txBody>
      </p:sp>
      <p:sp>
        <p:nvSpPr>
          <p:cNvPr id="5" name="Zástupný symbol pro text 4"/>
          <p:cNvSpPr>
            <a:spLocks noGrp="1"/>
          </p:cNvSpPr>
          <p:nvPr>
            <p:ph type="body" idx="1"/>
          </p:nvPr>
        </p:nvSpPr>
        <p:spPr/>
        <p:txBody>
          <a:bodyPr/>
          <a:lstStyle/>
          <a:p>
            <a:r>
              <a:rPr lang="cs-CZ" dirty="0" smtClean="0"/>
              <a:t>+ Plusy	</a:t>
            </a:r>
            <a:endParaRPr lang="cs-CZ" dirty="0"/>
          </a:p>
        </p:txBody>
      </p:sp>
      <p:sp>
        <p:nvSpPr>
          <p:cNvPr id="6" name="Zástupný symbol pro obsah 5"/>
          <p:cNvSpPr>
            <a:spLocks noGrp="1"/>
          </p:cNvSpPr>
          <p:nvPr>
            <p:ph sz="half" idx="2"/>
          </p:nvPr>
        </p:nvSpPr>
        <p:spPr/>
        <p:txBody>
          <a:bodyPr>
            <a:normAutofit fontScale="92500" lnSpcReduction="10000"/>
          </a:bodyPr>
          <a:lstStyle/>
          <a:p>
            <a:r>
              <a:rPr lang="cs-CZ" dirty="0" smtClean="0"/>
              <a:t>Umožňuje vyhledávání a sdílení informací bez vyšších finančních nákladů -&gt; vznikají nové informační weby (neovlivni.cz, hlidacipes.org, …), </a:t>
            </a:r>
            <a:r>
              <a:rPr lang="cs-CZ" dirty="0" smtClean="0">
                <a:solidFill>
                  <a:srgbClr val="FF0000"/>
                </a:solidFill>
              </a:rPr>
              <a:t>X</a:t>
            </a:r>
            <a:r>
              <a:rPr lang="cs-CZ" dirty="0" smtClean="0"/>
              <a:t> ale také vnikají alternativní weby (konspirační teorie dezinformace)</a:t>
            </a:r>
          </a:p>
          <a:p>
            <a:r>
              <a:rPr lang="cs-CZ" dirty="0" smtClean="0"/>
              <a:t>Sociální sítě (</a:t>
            </a:r>
            <a:r>
              <a:rPr lang="cs-CZ" dirty="0" err="1" smtClean="0"/>
              <a:t>Facebook</a:t>
            </a:r>
            <a:r>
              <a:rPr lang="cs-CZ" dirty="0" smtClean="0"/>
              <a:t>) umožňují rychlejší a levnější sdílení informací s přáteli</a:t>
            </a:r>
            <a:endParaRPr lang="cs-CZ" dirty="0"/>
          </a:p>
        </p:txBody>
      </p:sp>
      <p:sp>
        <p:nvSpPr>
          <p:cNvPr id="7" name="Zástupný symbol pro text 6"/>
          <p:cNvSpPr>
            <a:spLocks noGrp="1"/>
          </p:cNvSpPr>
          <p:nvPr>
            <p:ph type="body" sz="quarter" idx="3"/>
          </p:nvPr>
        </p:nvSpPr>
        <p:spPr/>
        <p:txBody>
          <a:bodyPr/>
          <a:lstStyle/>
          <a:p>
            <a:r>
              <a:rPr lang="cs-CZ" dirty="0" smtClean="0"/>
              <a:t>- Mínusy</a:t>
            </a:r>
            <a:endParaRPr lang="cs-CZ" dirty="0"/>
          </a:p>
        </p:txBody>
      </p:sp>
      <p:sp>
        <p:nvSpPr>
          <p:cNvPr id="8" name="Zástupný symbol pro obsah 7"/>
          <p:cNvSpPr>
            <a:spLocks noGrp="1"/>
          </p:cNvSpPr>
          <p:nvPr>
            <p:ph sz="quarter" idx="4"/>
          </p:nvPr>
        </p:nvSpPr>
        <p:spPr/>
        <p:txBody>
          <a:bodyPr>
            <a:normAutofit fontScale="92500" lnSpcReduction="10000"/>
          </a:bodyPr>
          <a:lstStyle/>
          <a:p>
            <a:r>
              <a:rPr lang="cs-CZ" dirty="0" smtClean="0"/>
              <a:t>Internetový prostor je přehlcen informacemi  -&gt; </a:t>
            </a:r>
            <a:r>
              <a:rPr lang="cs-CZ" dirty="0" err="1" smtClean="0"/>
              <a:t>bulvariazace</a:t>
            </a:r>
            <a:endParaRPr lang="cs-CZ" dirty="0" smtClean="0"/>
          </a:p>
          <a:p>
            <a:r>
              <a:rPr lang="cs-CZ" dirty="0" smtClean="0"/>
              <a:t>Rychlejší možnost šíření falešných zpráv</a:t>
            </a:r>
          </a:p>
          <a:p>
            <a:r>
              <a:rPr lang="cs-CZ" dirty="0" err="1" smtClean="0"/>
              <a:t>Facebook</a:t>
            </a:r>
            <a:r>
              <a:rPr lang="cs-CZ" dirty="0" smtClean="0"/>
              <a:t> vám nabízí pro vás nejrelevantnější a nejzajímavější obsah -&gt; nelze jej považovat za obraz skutečného světa, jako výhradní zdroj zpravodajství může být problematický</a:t>
            </a:r>
            <a:endParaRPr lang="cs-CZ" dirty="0"/>
          </a:p>
        </p:txBody>
      </p:sp>
    </p:spTree>
    <p:extLst>
      <p:ext uri="{BB962C8B-B14F-4D97-AF65-F5344CB8AC3E}">
        <p14:creationId xmlns:p14="http://schemas.microsoft.com/office/powerpoint/2010/main" val="1851131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Příklady vyvrácených </a:t>
            </a:r>
            <a:r>
              <a:rPr lang="cs-CZ" dirty="0" err="1" smtClean="0"/>
              <a:t>hoaxů</a:t>
            </a:r>
            <a:endParaRPr lang="cs-CZ" dirty="0"/>
          </a:p>
        </p:txBody>
      </p:sp>
      <p:sp>
        <p:nvSpPr>
          <p:cNvPr id="3" name="Zástupný symbol pro obsah 2"/>
          <p:cNvSpPr>
            <a:spLocks noGrp="1"/>
          </p:cNvSpPr>
          <p:nvPr>
            <p:ph idx="1"/>
          </p:nvPr>
        </p:nvSpPr>
        <p:spPr/>
        <p:txBody>
          <a:bodyPr>
            <a:normAutofit lnSpcReduction="10000"/>
          </a:bodyPr>
          <a:lstStyle/>
          <a:p>
            <a:r>
              <a:rPr lang="cs-CZ" dirty="0">
                <a:hlinkClick r:id="rId3" tooltip="Ostatní fámy"/>
              </a:rPr>
              <a:t>Starosta odmítnul zákaz vepřového</a:t>
            </a:r>
            <a:r>
              <a:rPr lang="cs-CZ" dirty="0"/>
              <a:t/>
            </a:r>
            <a:br>
              <a:rPr lang="cs-CZ" dirty="0"/>
            </a:br>
            <a:r>
              <a:rPr lang="cs-CZ" dirty="0">
                <a:hlinkClick r:id="rId4" tooltip="Fámy o potravinách"/>
              </a:rPr>
              <a:t>Éčka - přísady do potravin</a:t>
            </a:r>
            <a:r>
              <a:rPr lang="cs-CZ" dirty="0"/>
              <a:t/>
            </a:r>
            <a:br>
              <a:rPr lang="cs-CZ" dirty="0"/>
            </a:br>
            <a:r>
              <a:rPr lang="cs-CZ" dirty="0" err="1">
                <a:hlinkClick r:id="rId5" tooltip="Oživená fáma v souvislosti s výročím přistání Apola na měsíci"/>
              </a:rPr>
              <a:t>Good</a:t>
            </a:r>
            <a:r>
              <a:rPr lang="cs-CZ" dirty="0">
                <a:hlinkClick r:id="rId5" tooltip="Oživená fáma v souvislosti s výročím přistání Apola na měsíci"/>
              </a:rPr>
              <a:t> </a:t>
            </a:r>
            <a:r>
              <a:rPr lang="cs-CZ" dirty="0" err="1">
                <a:hlinkClick r:id="rId5" tooltip="Oživená fáma v souvislosti s výročím přistání Apola na měsíci"/>
              </a:rPr>
              <a:t>Luck</a:t>
            </a:r>
            <a:r>
              <a:rPr lang="cs-CZ" dirty="0">
                <a:hlinkClick r:id="rId5" tooltip="Oživená fáma v souvislosti s výročím přistání Apola na měsíci"/>
              </a:rPr>
              <a:t>, Mr. </a:t>
            </a:r>
            <a:r>
              <a:rPr lang="cs-CZ" dirty="0" err="1">
                <a:hlinkClick r:id="rId5" tooltip="Oživená fáma v souvislosti s výročím přistání Apola na měsíci"/>
              </a:rPr>
              <a:t>Gorsky</a:t>
            </a:r>
            <a:r>
              <a:rPr lang="cs-CZ" dirty="0">
                <a:hlinkClick r:id="rId5" tooltip="Oživená fáma v souvislosti s výročím přistání Apola na měsíci"/>
              </a:rPr>
              <a:t>!</a:t>
            </a:r>
            <a:r>
              <a:rPr lang="cs-CZ" dirty="0"/>
              <a:t/>
            </a:r>
            <a:br>
              <a:rPr lang="cs-CZ" dirty="0"/>
            </a:br>
            <a:r>
              <a:rPr lang="cs-CZ" dirty="0">
                <a:hlinkClick r:id="rId6" tooltip="Fámy o Romech"/>
              </a:rPr>
              <a:t>Starobní důchody - zvýhodnění Romů</a:t>
            </a:r>
            <a:r>
              <a:rPr lang="cs-CZ" dirty="0"/>
              <a:t/>
            </a:r>
            <a:br>
              <a:rPr lang="cs-CZ" dirty="0"/>
            </a:br>
            <a:r>
              <a:rPr lang="cs-CZ" dirty="0">
                <a:hlinkClick r:id="rId7" tooltip="Fámy o potravinách"/>
              </a:rPr>
              <a:t>Nebezpečný moderní jogurt</a:t>
            </a:r>
            <a:r>
              <a:rPr lang="cs-CZ" dirty="0"/>
              <a:t/>
            </a:r>
            <a:br>
              <a:rPr lang="cs-CZ" dirty="0"/>
            </a:br>
            <a:r>
              <a:rPr lang="cs-CZ" dirty="0">
                <a:hlinkClick r:id="rId8" tooltip="Zkomolené varování před podvodnými telefonáty"/>
              </a:rPr>
              <a:t>Pozor na telefonní číslo z Maďarska - za zvednutí faktura</a:t>
            </a:r>
            <a:r>
              <a:rPr lang="cs-CZ" dirty="0"/>
              <a:t/>
            </a:r>
            <a:br>
              <a:rPr lang="cs-CZ" dirty="0"/>
            </a:br>
            <a:r>
              <a:rPr lang="cs-CZ" dirty="0">
                <a:hlinkClick r:id="rId9" tooltip="Fáma o Plzeňském"/>
              </a:rPr>
              <a:t>Plzeňské pivo z Polska</a:t>
            </a:r>
            <a:r>
              <a:rPr lang="cs-CZ" dirty="0"/>
              <a:t/>
            </a:r>
            <a:br>
              <a:rPr lang="cs-CZ" dirty="0"/>
            </a:br>
            <a:r>
              <a:rPr lang="cs-CZ" dirty="0">
                <a:hlinkClick r:id="rId10" tooltip="Hoax o klíčenkách jako nástroji zlodějů"/>
              </a:rPr>
              <a:t>Klíčenky s </a:t>
            </a:r>
            <a:r>
              <a:rPr lang="cs-CZ" dirty="0" smtClean="0">
                <a:hlinkClick r:id="rId10" tooltip="Hoax o klíčenkách jako nástroji zlodějů"/>
              </a:rPr>
              <a:t>GPS</a:t>
            </a:r>
            <a:endParaRPr lang="cs-CZ" dirty="0" smtClean="0"/>
          </a:p>
          <a:p>
            <a:pPr marL="0" indent="0">
              <a:buNone/>
            </a:pPr>
            <a:r>
              <a:rPr lang="cs-CZ" dirty="0" err="1" smtClean="0"/>
              <a:t>Hoaxy</a:t>
            </a:r>
            <a:r>
              <a:rPr lang="cs-CZ" dirty="0" smtClean="0"/>
              <a:t> odhaluje a vyvrací na základě oslovování odborníků k danému tématu redakce webové stránky www.hoax.cz</a:t>
            </a:r>
            <a:r>
              <a:rPr lang="cs-CZ" dirty="0"/>
              <a:t/>
            </a:r>
            <a:br>
              <a:rPr lang="cs-CZ" dirty="0"/>
            </a:br>
            <a:endParaRPr lang="cs-CZ" dirty="0"/>
          </a:p>
          <a:p>
            <a:endParaRPr lang="cs-CZ" dirty="0"/>
          </a:p>
        </p:txBody>
      </p:sp>
    </p:spTree>
    <p:extLst>
      <p:ext uri="{BB962C8B-B14F-4D97-AF65-F5344CB8AC3E}">
        <p14:creationId xmlns:p14="http://schemas.microsoft.com/office/powerpoint/2010/main" val="212485190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TotalTime>
  <Words>970</Words>
  <Application>Microsoft Office PowerPoint</Application>
  <PresentationFormat>Širokoúhlá obrazovka</PresentationFormat>
  <Paragraphs>100</Paragraphs>
  <Slides>10</Slides>
  <Notes>7</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vt:i4>
      </vt:variant>
    </vt:vector>
  </HeadingPairs>
  <TitlesOfParts>
    <vt:vector size="15" baseType="lpstr">
      <vt:lpstr>Arial</vt:lpstr>
      <vt:lpstr>Calibri</vt:lpstr>
      <vt:lpstr>Calibri Light</vt:lpstr>
      <vt:lpstr>Times New Roman</vt:lpstr>
      <vt:lpstr>Motiv Office</vt:lpstr>
      <vt:lpstr>Média a Informace</vt:lpstr>
      <vt:lpstr>Prezentace aplikace PowerPoint</vt:lpstr>
      <vt:lpstr>Role médií ve společnosti</vt:lpstr>
      <vt:lpstr>Prezentace aplikace PowerPoint</vt:lpstr>
      <vt:lpstr>Komerční (soukromá) a veřejnoprávní média </vt:lpstr>
      <vt:lpstr>Nejčtenější denní tisk</vt:lpstr>
      <vt:lpstr>Vlastnictví českých médií</vt:lpstr>
      <vt:lpstr>Nová média, internet, Facebook a informace</vt:lpstr>
      <vt:lpstr>Příklady vyvrácených hoaxů</vt:lpstr>
      <vt:lpstr>Reflexe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Média a Informace</dc:title>
  <dc:creator>Marie Kubalíková</dc:creator>
  <cp:lastModifiedBy>Marie Kubalíková</cp:lastModifiedBy>
  <cp:revision>24</cp:revision>
  <dcterms:created xsi:type="dcterms:W3CDTF">2019-08-12T14:14:58Z</dcterms:created>
  <dcterms:modified xsi:type="dcterms:W3CDTF">2019-08-13T14:29:37Z</dcterms:modified>
</cp:coreProperties>
</file>